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6"/>
  </p:notesMasterIdLst>
  <p:handoutMasterIdLst>
    <p:handoutMasterId r:id="rId17"/>
  </p:handoutMasterIdLst>
  <p:sldIdLst>
    <p:sldId id="256" r:id="rId2"/>
    <p:sldId id="271" r:id="rId3"/>
    <p:sldId id="333" r:id="rId4"/>
    <p:sldId id="322" r:id="rId5"/>
    <p:sldId id="320" r:id="rId6"/>
    <p:sldId id="318" r:id="rId7"/>
    <p:sldId id="314" r:id="rId8"/>
    <p:sldId id="323" r:id="rId9"/>
    <p:sldId id="327" r:id="rId10"/>
    <p:sldId id="328" r:id="rId11"/>
    <p:sldId id="331" r:id="rId12"/>
    <p:sldId id="326" r:id="rId13"/>
    <p:sldId id="332" r:id="rId14"/>
    <p:sldId id="330" r:id="rId15"/>
  </p:sldIdLst>
  <p:sldSz cx="9144000" cy="6858000" type="screen4x3"/>
  <p:notesSz cx="6797675" cy="987425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redný štýl 3 - zvýrazneni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Štýl s motívom 2 - zvýrazneni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vetlý štýl 2 - zvýrazneni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vetlý štýl 3 - zvýrazneni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redný štýl 1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redný štýl 4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Tmavý štýl 1 - zvýrazneni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Tmavý štýl 2 - zvýraznenie 5/zvýrazneni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07DF9EA6-E604-4B19-A7F8-D584D342CB56}" type="datetimeFigureOut">
              <a:rPr lang="sk-SK" smtClean="0"/>
              <a:t>22.6.2021</a:t>
            </a:fld>
            <a:endParaRPr lang="sk-SK"/>
          </a:p>
        </p:txBody>
      </p:sp>
      <p:sp>
        <p:nvSpPr>
          <p:cNvPr id="4" name="Zástupný objekt pre pätu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sk-SK"/>
          </a:p>
        </p:txBody>
      </p:sp>
      <p:sp>
        <p:nvSpPr>
          <p:cNvPr id="5" name="Zástupný objekt pre číslo snímky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6D9632AB-A851-4132-852A-CB4A129BE0E5}" type="slidenum">
              <a:rPr lang="sk-SK" smtClean="0"/>
              <a:t>‹#›</a:t>
            </a:fld>
            <a:endParaRPr lang="sk-SK"/>
          </a:p>
        </p:txBody>
      </p:sp>
    </p:spTree>
    <p:extLst>
      <p:ext uri="{BB962C8B-B14F-4D97-AF65-F5344CB8AC3E}">
        <p14:creationId xmlns:p14="http://schemas.microsoft.com/office/powerpoint/2010/main" val="1778241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A7956F4-E23E-4CA6-9206-7BF7C18813F2}" type="datetimeFigureOut">
              <a:rPr lang="sk-SK" smtClean="0"/>
              <a:pPr/>
              <a:t>22.6.2021</a:t>
            </a:fld>
            <a:endParaRPr lang="sk-SK"/>
          </a:p>
        </p:txBody>
      </p:sp>
      <p:sp>
        <p:nvSpPr>
          <p:cNvPr id="4" name="Zástupný symbol obrazu snímky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082FE273-3BE1-4904-BBCB-1C468CCF355C}" type="slidenum">
              <a:rPr lang="sk-SK" smtClean="0"/>
              <a:pPr/>
              <a:t>‹#›</a:t>
            </a:fld>
            <a:endParaRPr lang="sk-SK"/>
          </a:p>
        </p:txBody>
      </p:sp>
    </p:spTree>
    <p:extLst>
      <p:ext uri="{BB962C8B-B14F-4D97-AF65-F5344CB8AC3E}">
        <p14:creationId xmlns:p14="http://schemas.microsoft.com/office/powerpoint/2010/main" val="246321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pPr>
                <a:defRPr/>
              </a:pPr>
              <a:t>22.6.2021</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pPr>
                <a:defRPr/>
              </a:pPr>
              <a:t>22.6.2021</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pPr>
                <a:defRPr/>
              </a:pPr>
              <a:t>22.6.2021</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pPr>
                <a:defRPr/>
              </a:pPr>
              <a:t>22.6.2021</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pPr>
                <a:defRPr/>
              </a:pPr>
              <a:t>22.6.2021</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pPr>
                <a:defRPr/>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pPr>
                <a:defRPr/>
              </a:pPr>
              <a:t>22.6.2021</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pPr>
                <a:defRPr/>
              </a:pPr>
              <a:t>22.6.2021</a:t>
            </a:fld>
            <a:endParaRPr lang="sk-SK"/>
          </a:p>
        </p:txBody>
      </p:sp>
      <p:sp>
        <p:nvSpPr>
          <p:cNvPr id="8" name="Zástupný symbol päty 4"/>
          <p:cNvSpPr>
            <a:spLocks noGrp="1"/>
          </p:cNvSpPr>
          <p:nvPr>
            <p:ph type="ftr" sz="quarter" idx="11"/>
          </p:nvPr>
        </p:nvSpPr>
        <p:spPr/>
        <p:txBody>
          <a:bodyPr/>
          <a:lstStyle>
            <a:lvl1pPr>
              <a:defRPr/>
            </a:lvl1pPr>
          </a:lstStyle>
          <a:p>
            <a:pPr>
              <a:defRPr/>
            </a:pPr>
            <a:endParaRPr lang="sk-SK"/>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pPr>
                <a:defRPr/>
              </a:pPr>
              <a:t>22.6.2021</a:t>
            </a:fld>
            <a:endParaRPr lang="sk-SK"/>
          </a:p>
        </p:txBody>
      </p:sp>
      <p:sp>
        <p:nvSpPr>
          <p:cNvPr id="4" name="Zástupný symbol päty 4"/>
          <p:cNvSpPr>
            <a:spLocks noGrp="1"/>
          </p:cNvSpPr>
          <p:nvPr>
            <p:ph type="ftr" sz="quarter" idx="11"/>
          </p:nvPr>
        </p:nvSpPr>
        <p:spPr/>
        <p:txBody>
          <a:bodyPr/>
          <a:lstStyle>
            <a:lvl1pPr>
              <a:defRPr/>
            </a:lvl1pPr>
          </a:lstStyle>
          <a:p>
            <a:pPr>
              <a:defRPr/>
            </a:pPr>
            <a:endParaRPr lang="sk-SK"/>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pPr>
                <a:defRPr/>
              </a:pPr>
              <a:t>22.6.2021</a:t>
            </a:fld>
            <a:endParaRPr lang="sk-SK"/>
          </a:p>
        </p:txBody>
      </p:sp>
      <p:sp>
        <p:nvSpPr>
          <p:cNvPr id="3" name="Zástupný symbol päty 4"/>
          <p:cNvSpPr>
            <a:spLocks noGrp="1"/>
          </p:cNvSpPr>
          <p:nvPr>
            <p:ph type="ftr" sz="quarter" idx="11"/>
          </p:nvPr>
        </p:nvSpPr>
        <p:spPr/>
        <p:txBody>
          <a:bodyPr/>
          <a:lstStyle>
            <a:lvl1pPr>
              <a:defRPr/>
            </a:lvl1pPr>
          </a:lstStyle>
          <a:p>
            <a:pPr>
              <a:defRPr/>
            </a:pPr>
            <a:endParaRPr lang="sk-SK"/>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pPr>
                <a:defRPr/>
              </a:pPr>
              <a:t>22.6.2021</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smtClean="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pPr>
                <a:defRPr/>
              </a:pPr>
              <a:t>22.6.2021</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smtClean="0"/>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pPr>
                <a:defRPr/>
              </a:pPr>
              <a:t>22.6.2021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obert.korec@minv.s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4427984" y="3789040"/>
            <a:ext cx="4271963" cy="720080"/>
          </a:xfrm>
        </p:spPr>
        <p:txBody>
          <a:bodyPr rtlCol="0">
            <a:normAutofit fontScale="90000"/>
          </a:bodyPr>
          <a:lstStyle/>
          <a:p>
            <a:pPr algn="l" fontAlgn="auto">
              <a:spcAft>
                <a:spcPts val="0"/>
              </a:spcAft>
              <a:defRPr/>
            </a:pPr>
            <a:r>
              <a:rPr lang="sk-SK" sz="2400" b="1" dirty="0" smtClean="0">
                <a:solidFill>
                  <a:schemeClr val="tx1">
                    <a:lumMod val="65000"/>
                    <a:lumOff val="35000"/>
                  </a:schemeClr>
                </a:solidFill>
                <a:latin typeface="Arial" charset="0"/>
                <a:cs typeface="WenQuanYi Zen Hei" charset="0"/>
              </a:rPr>
              <a:t>OPERAČNÝ PROGRAM </a:t>
            </a:r>
            <a:br>
              <a:rPr lang="sk-SK" sz="2400" b="1" dirty="0" smtClean="0">
                <a:solidFill>
                  <a:schemeClr val="tx1">
                    <a:lumMod val="65000"/>
                    <a:lumOff val="35000"/>
                  </a:schemeClr>
                </a:solidFill>
                <a:latin typeface="Arial" charset="0"/>
                <a:cs typeface="WenQuanYi Zen Hei" charset="0"/>
              </a:rPr>
            </a:br>
            <a:r>
              <a:rPr lang="sk-SK" sz="2400" b="1" dirty="0" smtClean="0">
                <a:solidFill>
                  <a:schemeClr val="tx1">
                    <a:lumMod val="65000"/>
                    <a:lumOff val="35000"/>
                  </a:schemeClr>
                </a:solidFill>
                <a:latin typeface="Arial" charset="0"/>
                <a:cs typeface="WenQuanYi Zen Hei" charset="0"/>
              </a:rPr>
              <a:t>ĽUDSKÉ ZDROJE</a:t>
            </a:r>
            <a:endParaRPr lang="sk-SK" sz="2400" b="1" dirty="0" smtClean="0">
              <a:solidFill>
                <a:schemeClr val="tx1">
                  <a:lumMod val="65000"/>
                  <a:lumOff val="35000"/>
                </a:schemeClr>
              </a:solidFill>
            </a:endParaRPr>
          </a:p>
        </p:txBody>
      </p:sp>
      <p:sp>
        <p:nvSpPr>
          <p:cNvPr id="3" name="Podnadpis 2"/>
          <p:cNvSpPr>
            <a:spLocks noGrp="1"/>
          </p:cNvSpPr>
          <p:nvPr>
            <p:ph type="subTitle" idx="1"/>
          </p:nvPr>
        </p:nvSpPr>
        <p:spPr>
          <a:xfrm>
            <a:off x="2339752" y="4797152"/>
            <a:ext cx="6345907" cy="1152128"/>
          </a:xfrm>
        </p:spPr>
        <p:txBody>
          <a:bodyPr rtlCol="0">
            <a:noAutofit/>
          </a:bodyPr>
          <a:lstStyle/>
          <a:p>
            <a:pPr algn="l" fontAlgn="auto">
              <a:spcAft>
                <a:spcPts val="0"/>
              </a:spcAft>
              <a:defRPr/>
            </a:pPr>
            <a:r>
              <a:rPr lang="sk-SK" sz="2000" b="1" dirty="0" smtClean="0">
                <a:solidFill>
                  <a:schemeClr val="tx1"/>
                </a:solidFill>
                <a:latin typeface="Arial" charset="0"/>
                <a:cs typeface="WenQuanYi Zen Hei" charset="0"/>
              </a:rPr>
              <a:t>INFO WEBINÁR </a:t>
            </a:r>
            <a:r>
              <a:rPr lang="sk-SK" sz="2000" b="1" dirty="0" smtClean="0">
                <a:solidFill>
                  <a:schemeClr val="accent6">
                    <a:lumMod val="75000"/>
                  </a:schemeClr>
                </a:solidFill>
                <a:latin typeface="Arial" charset="0"/>
                <a:cs typeface="WenQuanYi Zen Hei" charset="0"/>
              </a:rPr>
              <a:t>k</a:t>
            </a:r>
            <a:r>
              <a:rPr lang="sk-SK" sz="2000" b="1" dirty="0" smtClean="0">
                <a:solidFill>
                  <a:schemeClr val="tx1"/>
                </a:solidFill>
                <a:latin typeface="Arial" charset="0"/>
                <a:cs typeface="WenQuanYi Zen Hei" charset="0"/>
              </a:rPr>
              <a:t> </a:t>
            </a:r>
            <a:r>
              <a:rPr lang="sk-SK" sz="2000" b="1" dirty="0" smtClean="0">
                <a:solidFill>
                  <a:schemeClr val="accent6">
                    <a:lumMod val="75000"/>
                  </a:schemeClr>
                </a:solidFill>
                <a:latin typeface="Arial" charset="0"/>
                <a:cs typeface="WenQuanYi Zen Hei" charset="0"/>
              </a:rPr>
              <a:t>výzve MOPS, OPLZ-PO8-2021-1</a:t>
            </a:r>
            <a:r>
              <a:rPr lang="sk-SK" sz="2000" b="1" dirty="0" smtClean="0">
                <a:solidFill>
                  <a:schemeClr val="tx1"/>
                </a:solidFill>
                <a:latin typeface="Arial" charset="0"/>
                <a:cs typeface="WenQuanYi Zen Hei" charset="0"/>
              </a:rPr>
              <a:t> </a:t>
            </a:r>
            <a:endParaRPr lang="sk-SK" sz="2000" b="1" dirty="0" smtClean="0">
              <a:solidFill>
                <a:schemeClr val="tx1"/>
              </a:solidFill>
              <a:latin typeface="Arial" charset="0"/>
              <a:cs typeface="WenQuanYi Zen Hei" charset="0"/>
            </a:endParaRPr>
          </a:p>
          <a:p>
            <a:pPr algn="l" fontAlgn="auto">
              <a:spcAft>
                <a:spcPts val="0"/>
              </a:spcAft>
              <a:defRPr/>
            </a:pPr>
            <a:endParaRPr lang="sk-SK" sz="2000" b="1" dirty="0">
              <a:solidFill>
                <a:schemeClr val="tx1"/>
              </a:solidFill>
              <a:latin typeface="Arial" charset="0"/>
              <a:cs typeface="WenQuanYi Zen Hei" charset="0"/>
            </a:endParaRPr>
          </a:p>
          <a:p>
            <a:pPr algn="r" fontAlgn="auto">
              <a:spcAft>
                <a:spcPts val="0"/>
              </a:spcAft>
              <a:defRPr/>
            </a:pPr>
            <a:r>
              <a:rPr lang="sk-SK" sz="2000" b="1" dirty="0" smtClean="0">
                <a:solidFill>
                  <a:schemeClr val="tx1"/>
                </a:solidFill>
                <a:latin typeface="Arial" charset="0"/>
                <a:cs typeface="WenQuanYi Zen Hei" charset="0"/>
              </a:rPr>
              <a:t>23.6.2021</a:t>
            </a:r>
            <a:endParaRPr lang="sk-SK" sz="2000" b="1" dirty="0" smtClean="0">
              <a:solidFill>
                <a:schemeClr val="tx1"/>
              </a:solidFill>
              <a:latin typeface="Arial" charset="0"/>
              <a:cs typeface="WenQuanYi Zen He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507288" cy="1417638"/>
          </a:xfrm>
        </p:spPr>
        <p:txBody>
          <a:bodyPr/>
          <a:lstStyle/>
          <a:p>
            <a:pPr algn="l"/>
            <a:r>
              <a:rPr lang="sk-SK" sz="2400" b="1" dirty="0">
                <a:solidFill>
                  <a:schemeClr val="accent6">
                    <a:lumMod val="75000"/>
                  </a:schemeClr>
                </a:solidFill>
                <a:latin typeface="Arial" pitchFamily="34" charset="0"/>
                <a:ea typeface="Verdana" panose="020B0604030504040204" pitchFamily="34" charset="0"/>
                <a:cs typeface="Arial" pitchFamily="34" charset="0"/>
              </a:rPr>
              <a:t>Oprávnený počet členov </a:t>
            </a:r>
            <a:r>
              <a:rPr lang="sk-SK" sz="2400" b="1" dirty="0" smtClean="0">
                <a:solidFill>
                  <a:schemeClr val="accent6">
                    <a:lumMod val="75000"/>
                  </a:schemeClr>
                </a:solidFill>
                <a:latin typeface="Arial" pitchFamily="34" charset="0"/>
                <a:ea typeface="Verdana" panose="020B0604030504040204" pitchFamily="34" charset="0"/>
                <a:cs typeface="Arial" pitchFamily="34" charset="0"/>
              </a:rPr>
              <a:t>MOPS </a:t>
            </a:r>
            <a:r>
              <a:rPr lang="sk-SK" sz="2400" dirty="0" smtClean="0">
                <a:solidFill>
                  <a:schemeClr val="accent6">
                    <a:lumMod val="75000"/>
                  </a:schemeClr>
                </a:solidFill>
                <a:latin typeface="Arial" pitchFamily="34" charset="0"/>
                <a:ea typeface="Verdana" panose="020B0604030504040204" pitchFamily="34" charset="0"/>
                <a:cs typeface="Arial" pitchFamily="34" charset="0"/>
              </a:rPr>
              <a:t>(príloha č. 4 výzvy)</a:t>
            </a:r>
            <a:endParaRPr lang="sk-SK" sz="2400" dirty="0">
              <a:solidFill>
                <a:schemeClr val="accent6">
                  <a:lumMod val="75000"/>
                </a:schemeClr>
              </a:solidFill>
              <a:latin typeface="Arial" pitchFamily="34" charset="0"/>
              <a:ea typeface="Verdana" panose="020B0604030504040204" pitchFamily="34" charset="0"/>
              <a:cs typeface="Arial" pitchFamily="34" charset="0"/>
            </a:endParaRPr>
          </a:p>
        </p:txBody>
      </p:sp>
      <p:sp>
        <p:nvSpPr>
          <p:cNvPr id="3" name="Zástupný symbol obsahu 2"/>
          <p:cNvSpPr>
            <a:spLocks noGrp="1"/>
          </p:cNvSpPr>
          <p:nvPr>
            <p:ph idx="1"/>
          </p:nvPr>
        </p:nvSpPr>
        <p:spPr>
          <a:xfrm>
            <a:off x="457200" y="1417638"/>
            <a:ext cx="8229600" cy="5035698"/>
          </a:xfrm>
        </p:spPr>
        <p:txBody>
          <a:bodyPr>
            <a:noAutofit/>
          </a:bodyPr>
          <a:lstStyle/>
          <a:p>
            <a:pPr algn="just"/>
            <a:r>
              <a:rPr lang="sk-SK" sz="2000" b="1" u="sng" dirty="0"/>
              <a:t>Počet zamestnancov MOPS (v prepočte na plný pracovný úväzok) v novom projekte nesmie presiahnuť počet zamestnancov MOPS </a:t>
            </a:r>
            <a:r>
              <a:rPr lang="sk-SK" sz="2000" b="1" u="sng" dirty="0" err="1"/>
              <a:t>zazmluvnený</a:t>
            </a:r>
            <a:r>
              <a:rPr lang="sk-SK" sz="2000" b="1" u="sng" dirty="0"/>
              <a:t> v poslednom projekte</a:t>
            </a:r>
            <a:r>
              <a:rPr lang="sk-SK" sz="2000" b="1" dirty="0"/>
              <a:t> v rámci výzvy OPLZ-PO5-2017-1 alebo OPLZ-PO5-2018-1 v rámci merateľného ukazovateľa P0885 </a:t>
            </a:r>
            <a:r>
              <a:rPr lang="sk-SK" sz="2000" dirty="0"/>
              <a:t>– Počet zamestnancov poskytujúcich asistenčné služby.</a:t>
            </a:r>
            <a:r>
              <a:rPr lang="sk-SK" sz="2000" b="1" dirty="0"/>
              <a:t> </a:t>
            </a:r>
            <a:endParaRPr lang="sk-SK" sz="2000" dirty="0"/>
          </a:p>
          <a:p>
            <a:pPr algn="just"/>
            <a:r>
              <a:rPr lang="sk-SK" sz="2000" b="1" u="sng" dirty="0"/>
              <a:t>Príklad</a:t>
            </a:r>
            <a:r>
              <a:rPr lang="sk-SK" sz="2000" dirty="0"/>
              <a:t>: </a:t>
            </a:r>
            <a:r>
              <a:rPr lang="sk-SK" sz="2000" u="sng" dirty="0"/>
              <a:t>Žiadateľ mal v predchádzajúcom projekte cieľovú hodnotu</a:t>
            </a:r>
            <a:r>
              <a:rPr lang="sk-SK" sz="2000" dirty="0"/>
              <a:t> merateľného ukazovateľa P0885 – Počet zamestnancov poskytujúcich asistenčné služby </a:t>
            </a:r>
            <a:r>
              <a:rPr lang="sk-SK" sz="2000" u="sng" dirty="0"/>
              <a:t>6 osôb</a:t>
            </a:r>
            <a:r>
              <a:rPr lang="sk-SK" sz="2000" dirty="0"/>
              <a:t>. </a:t>
            </a:r>
            <a:r>
              <a:rPr lang="sk-SK" sz="2000" u="sng" dirty="0"/>
              <a:t>V novom projekte môže preto žiadať max. 6 osôb v prepočte na plný pracovný úväzok</a:t>
            </a:r>
            <a:r>
              <a:rPr lang="sk-SK" sz="2000" dirty="0"/>
              <a:t>, čo môže byť 6 osôb na plný pracovnú úväzok alebo 12 osôb na polovičný pracovný úväzok, alebo kombinácia, ktorou žiadateľ dosiahne max. 6 osôb v prepočte na plný pracovný úväzok napr. 4 osoby na plný pracovný úväzok + 4 osoby na polovičný pracovný úväzok</a:t>
            </a:r>
            <a:r>
              <a:rPr lang="sk-SK" sz="2000" dirty="0" smtClean="0"/>
              <a:t>.</a:t>
            </a:r>
          </a:p>
          <a:p>
            <a:pPr algn="just"/>
            <a:r>
              <a:rPr lang="sk-SK" sz="2000" dirty="0" smtClean="0"/>
              <a:t>Žiadateľ uvedie počet členov MOPS, ktorých obec zamestnáva/-la z predchádzajúcich projektoch.</a:t>
            </a:r>
            <a:endParaRPr lang="sk-SK" sz="2000" dirty="0"/>
          </a:p>
          <a:p>
            <a:pPr algn="just"/>
            <a:endParaRPr lang="sk-SK" sz="2000" dirty="0" smtClean="0"/>
          </a:p>
          <a:p>
            <a:pPr lvl="0"/>
            <a:endParaRPr lang="sk-SK" sz="1800" dirty="0"/>
          </a:p>
        </p:txBody>
      </p:sp>
    </p:spTree>
    <p:extLst>
      <p:ext uri="{BB962C8B-B14F-4D97-AF65-F5344CB8AC3E}">
        <p14:creationId xmlns:p14="http://schemas.microsoft.com/office/powerpoint/2010/main" val="272593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9392"/>
            <a:ext cx="8229600" cy="1296144"/>
          </a:xfrm>
        </p:spPr>
        <p:txBody>
          <a:bodyPr/>
          <a:lstStyle/>
          <a:p>
            <a:pPr algn="l"/>
            <a:r>
              <a:rPr lang="sk-SK" sz="2400" b="1" dirty="0">
                <a:solidFill>
                  <a:schemeClr val="accent6">
                    <a:lumMod val="75000"/>
                  </a:schemeClr>
                </a:solidFill>
                <a:latin typeface="Arial" pitchFamily="34" charset="0"/>
                <a:ea typeface="Verdana" panose="020B0604030504040204" pitchFamily="34" charset="0"/>
                <a:cs typeface="Arial" pitchFamily="34" charset="0"/>
              </a:rPr>
              <a:t>Oprávnený počet členov MOPS </a:t>
            </a:r>
            <a:r>
              <a:rPr lang="sk-SK" sz="2400" dirty="0">
                <a:solidFill>
                  <a:schemeClr val="accent6">
                    <a:lumMod val="75000"/>
                  </a:schemeClr>
                </a:solidFill>
                <a:latin typeface="Arial" pitchFamily="34" charset="0"/>
                <a:ea typeface="Verdana" panose="020B0604030504040204" pitchFamily="34" charset="0"/>
                <a:cs typeface="Arial" pitchFamily="34" charset="0"/>
              </a:rPr>
              <a:t>(príloha č. 4 výzvy)</a:t>
            </a:r>
          </a:p>
        </p:txBody>
      </p:sp>
      <p:sp>
        <p:nvSpPr>
          <p:cNvPr id="3" name="Zástupný symbol obsahu 2"/>
          <p:cNvSpPr>
            <a:spLocks noGrp="1"/>
          </p:cNvSpPr>
          <p:nvPr>
            <p:ph idx="1"/>
          </p:nvPr>
        </p:nvSpPr>
        <p:spPr>
          <a:xfrm>
            <a:off x="457200" y="908720"/>
            <a:ext cx="8229600" cy="5760640"/>
          </a:xfrm>
        </p:spPr>
        <p:txBody>
          <a:bodyPr/>
          <a:lstStyle/>
          <a:p>
            <a:pPr marL="0" indent="0" algn="just">
              <a:buNone/>
            </a:pPr>
            <a:r>
              <a:rPr lang="sk-SK" sz="2000" b="1" dirty="0"/>
              <a:t>Žiadateľ musí zároveň dodržať oprávnené počty zamestnancov MOPS na základe počtu MRK, ktorým žiadateľ poskytuje služby na svojom území</a:t>
            </a:r>
            <a:r>
              <a:rPr lang="sk-SK" sz="2000" b="1" dirty="0" smtClean="0"/>
              <a:t>.</a:t>
            </a:r>
          </a:p>
          <a:p>
            <a:pPr marL="0" indent="0" algn="just">
              <a:buNone/>
            </a:pPr>
            <a:endParaRPr lang="sk-SK" sz="2000" b="1" dirty="0"/>
          </a:p>
          <a:p>
            <a:pPr marL="0" indent="0" algn="just">
              <a:buNone/>
            </a:pPr>
            <a:r>
              <a:rPr lang="sk-SK" sz="2000" b="1" dirty="0"/>
              <a:t>V prípade, ak žiadateľovi oproti obdobiu predkladania ŽoNFP v rámci výziev OPLZ-PO5-2017-1 alebo OPLZ-PO5-2018-1 klesol počet MRK, ktorým poskytuje služby na svojom území a žiadateľ nespĺňa</a:t>
            </a:r>
            <a:r>
              <a:rPr lang="sk-SK" sz="2000" dirty="0"/>
              <a:t> kritérium pre počet MOPS ako v predchádzajúcom projekte </a:t>
            </a:r>
            <a:r>
              <a:rPr lang="sk-SK" sz="2000" u="sng" dirty="0"/>
              <a:t>môže žiadať o podporu na zamestnancov MOPS len podľa kritéria na základe aktuálneho počtu MRK</a:t>
            </a:r>
            <a:r>
              <a:rPr lang="sk-SK" sz="2000" dirty="0"/>
              <a:t>, </a:t>
            </a:r>
            <a:r>
              <a:rPr lang="sk-SK" sz="2000" b="1" dirty="0"/>
              <a:t>ktorým poskytuje služby na svojom území</a:t>
            </a:r>
            <a:r>
              <a:rPr lang="sk-SK" sz="2000" dirty="0"/>
              <a:t>. </a:t>
            </a:r>
            <a:endParaRPr lang="sk-SK" sz="2000" dirty="0" smtClean="0"/>
          </a:p>
          <a:p>
            <a:pPr marL="0" indent="0" algn="just">
              <a:buNone/>
            </a:pPr>
            <a:endParaRPr lang="sk-SK" sz="2000" dirty="0"/>
          </a:p>
          <a:p>
            <a:pPr marL="0" indent="0" algn="just">
              <a:buNone/>
            </a:pPr>
            <a:r>
              <a:rPr lang="sk-SK" sz="2000" dirty="0" smtClean="0"/>
              <a:t>Počet obyvateľov obce a z toho počet osôb MRK sa uvádza </a:t>
            </a:r>
            <a:r>
              <a:rPr lang="sk-SK" sz="2000" dirty="0" smtClean="0"/>
              <a:t>v </a:t>
            </a:r>
            <a:r>
              <a:rPr lang="sk-SK" sz="2000" dirty="0" err="1" smtClean="0"/>
              <a:t>ŽoNFP</a:t>
            </a:r>
            <a:r>
              <a:rPr lang="sk-SK" sz="2000" dirty="0" smtClean="0"/>
              <a:t> v časti 7.1.</a:t>
            </a:r>
            <a:endParaRPr lang="sk-SK" sz="2000" dirty="0" smtClean="0"/>
          </a:p>
          <a:p>
            <a:pPr marL="0" indent="0" algn="just">
              <a:buNone/>
            </a:pPr>
            <a:endParaRPr lang="sk-SK" sz="2000" dirty="0" smtClean="0"/>
          </a:p>
          <a:p>
            <a:pPr marL="0" indent="0" algn="just">
              <a:buNone/>
            </a:pPr>
            <a:r>
              <a:rPr lang="sk-SK" sz="2000" u="sng" dirty="0"/>
              <a:t>V prípade nárastu počtu MRK, ktorým žiadateľ poskytuje služby na svojom území, môže byť podporený len počet zamestnancov MOPS (v prepočte na plný pracovný úväzok), ktorých žiadateľ uviedol ako cieľovú hodnotu merateľného ukazovateľa P0885</a:t>
            </a:r>
            <a:r>
              <a:rPr lang="sk-SK" sz="2000" dirty="0"/>
              <a:t> – Počet zamestnancov poskytujúcich asistenčné služby </a:t>
            </a:r>
            <a:r>
              <a:rPr lang="sk-SK" sz="2000" u="sng" dirty="0"/>
              <a:t>v predchádzajúcom projekte</a:t>
            </a:r>
            <a:r>
              <a:rPr lang="sk-SK" sz="2000" dirty="0"/>
              <a:t>.</a:t>
            </a:r>
          </a:p>
          <a:p>
            <a:pPr marL="0" indent="0" algn="just">
              <a:buNone/>
            </a:pPr>
            <a:endParaRPr lang="sk-SK" sz="2400" dirty="0"/>
          </a:p>
        </p:txBody>
      </p:sp>
    </p:spTree>
    <p:extLst>
      <p:ext uri="{BB962C8B-B14F-4D97-AF65-F5344CB8AC3E}">
        <p14:creationId xmlns:p14="http://schemas.microsoft.com/office/powerpoint/2010/main" val="2467688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648072"/>
          </a:xfrm>
        </p:spPr>
        <p:txBody>
          <a:bodyPr/>
          <a:lstStyle/>
          <a:p>
            <a:r>
              <a:rPr lang="sk-SK" sz="2800" b="1" dirty="0">
                <a:solidFill>
                  <a:schemeClr val="accent6">
                    <a:lumMod val="75000"/>
                  </a:schemeClr>
                </a:solidFill>
                <a:latin typeface="Arial" pitchFamily="34" charset="0"/>
                <a:ea typeface="Verdana" panose="020B0604030504040204" pitchFamily="34" charset="0"/>
                <a:cs typeface="Arial" pitchFamily="34" charset="0"/>
              </a:rPr>
              <a:t>Zoznam povinných príloh k Žiadosti o </a:t>
            </a:r>
            <a:r>
              <a:rPr lang="sk-SK" sz="2800" b="1" dirty="0" smtClean="0">
                <a:solidFill>
                  <a:schemeClr val="accent6">
                    <a:lumMod val="75000"/>
                  </a:schemeClr>
                </a:solidFill>
                <a:latin typeface="Arial" pitchFamily="34" charset="0"/>
                <a:ea typeface="Verdana" panose="020B0604030504040204" pitchFamily="34" charset="0"/>
                <a:cs typeface="Arial" pitchFamily="34" charset="0"/>
              </a:rPr>
              <a:t>NFP</a:t>
            </a:r>
            <a:endParaRPr lang="sk-SK" sz="2800" b="1" dirty="0">
              <a:solidFill>
                <a:schemeClr val="accent6">
                  <a:lumMod val="75000"/>
                </a:schemeClr>
              </a:solidFill>
              <a:latin typeface="Arial" pitchFamily="34" charset="0"/>
              <a:ea typeface="Verdana" panose="020B0604030504040204" pitchFamily="34" charset="0"/>
              <a:cs typeface="Arial" pitchFamily="34" charset="0"/>
            </a:endParaRPr>
          </a:p>
        </p:txBody>
      </p:sp>
      <p:sp>
        <p:nvSpPr>
          <p:cNvPr id="3" name="Zástupný symbol obsahu 2"/>
          <p:cNvSpPr>
            <a:spLocks noGrp="1"/>
          </p:cNvSpPr>
          <p:nvPr>
            <p:ph idx="1"/>
          </p:nvPr>
        </p:nvSpPr>
        <p:spPr>
          <a:xfrm>
            <a:off x="457200" y="1052736"/>
            <a:ext cx="8229600" cy="5073427"/>
          </a:xfrm>
        </p:spPr>
        <p:txBody>
          <a:bodyPr/>
          <a:lstStyle/>
          <a:p>
            <a:pPr algn="just"/>
            <a:r>
              <a:rPr lang="sk-SK" sz="2000" dirty="0"/>
              <a:t>Príloha č. 1</a:t>
            </a:r>
            <a:r>
              <a:rPr lang="sk-SK" sz="2000" dirty="0" smtClean="0"/>
              <a:t>: </a:t>
            </a:r>
            <a:r>
              <a:rPr lang="sk-SK" sz="2000" dirty="0"/>
              <a:t>Rozpočet projektu s podrobným komentárom (podľa záväzného formulára</a:t>
            </a:r>
            <a:r>
              <a:rPr lang="sk-SK" sz="2000" dirty="0" smtClean="0"/>
              <a:t>)</a:t>
            </a:r>
          </a:p>
          <a:p>
            <a:pPr algn="just"/>
            <a:r>
              <a:rPr lang="sk-SK" sz="2000" dirty="0"/>
              <a:t>Príloha č. </a:t>
            </a:r>
            <a:r>
              <a:rPr lang="sk-SK" sz="2000" dirty="0" smtClean="0"/>
              <a:t>2: </a:t>
            </a:r>
            <a:r>
              <a:rPr lang="sk-SK" sz="2000" dirty="0"/>
              <a:t>Doklady preukazujúce finančnú </a:t>
            </a:r>
            <a:r>
              <a:rPr lang="sk-SK" sz="2000" dirty="0" smtClean="0"/>
              <a:t>spôsobilosť (uznesenie zastupiteľstva prípadne úverový prísľub banky/úverovú zmluvu s bankou)</a:t>
            </a:r>
          </a:p>
          <a:p>
            <a:pPr algn="just"/>
            <a:r>
              <a:rPr lang="sk-SK" sz="2000" dirty="0"/>
              <a:t>Príloha č. </a:t>
            </a:r>
            <a:r>
              <a:rPr lang="sk-SK" sz="2000" dirty="0" smtClean="0"/>
              <a:t>3: </a:t>
            </a:r>
            <a:r>
              <a:rPr lang="sk-SK" sz="2000" dirty="0"/>
              <a:t>Uznesenie (výpis z uznesenia) zastupiteľstva o schválení programu rozvoja obce a príslušnej územnoplánovacej dokumentácie (ak relevantné</a:t>
            </a:r>
            <a:r>
              <a:rPr lang="sk-SK" sz="2000" dirty="0" smtClean="0"/>
              <a:t>)</a:t>
            </a:r>
          </a:p>
          <a:p>
            <a:pPr algn="just"/>
            <a:r>
              <a:rPr lang="sk-SK" sz="2000" dirty="0"/>
              <a:t>Príloha č. </a:t>
            </a:r>
            <a:r>
              <a:rPr lang="sk-SK" sz="2000" dirty="0" smtClean="0"/>
              <a:t>4: </a:t>
            </a:r>
            <a:r>
              <a:rPr lang="sk-SK" sz="2000" dirty="0"/>
              <a:t>Údaje na vyžiadanie výpisu z registra (ak relevantné) / Výpis z registra </a:t>
            </a:r>
            <a:r>
              <a:rPr lang="sk-SK" sz="2000" dirty="0" smtClean="0"/>
              <a:t>trestov</a:t>
            </a:r>
          </a:p>
          <a:p>
            <a:pPr algn="just"/>
            <a:r>
              <a:rPr lang="sk-SK" sz="2000" dirty="0"/>
              <a:t>Príloha č. </a:t>
            </a:r>
            <a:r>
              <a:rPr lang="sk-SK" sz="2000" dirty="0" smtClean="0"/>
              <a:t>5 – 7 : </a:t>
            </a:r>
            <a:r>
              <a:rPr lang="sk-SK" sz="2000" dirty="0"/>
              <a:t>Schválený splátkový kalendár daňovým </a:t>
            </a:r>
            <a:r>
              <a:rPr lang="sk-SK" sz="2000" dirty="0" smtClean="0"/>
              <a:t>úradom, zdravotnou poisťovňou, sociálnou </a:t>
            </a:r>
            <a:r>
              <a:rPr lang="sk-SK" sz="2000" dirty="0"/>
              <a:t>poisťovňou </a:t>
            </a:r>
            <a:r>
              <a:rPr lang="sk-SK" sz="2000" dirty="0" smtClean="0"/>
              <a:t>  </a:t>
            </a:r>
            <a:r>
              <a:rPr lang="sk-SK" sz="2000" dirty="0"/>
              <a:t>(ak relevantné) v (ak relevantné) </a:t>
            </a:r>
            <a:endParaRPr lang="sk-SK" sz="2000" dirty="0" smtClean="0"/>
          </a:p>
        </p:txBody>
      </p:sp>
    </p:spTree>
    <p:extLst>
      <p:ext uri="{BB962C8B-B14F-4D97-AF65-F5344CB8AC3E}">
        <p14:creationId xmlns:p14="http://schemas.microsoft.com/office/powerpoint/2010/main" val="1502336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lstStyle/>
          <a:p>
            <a:pPr algn="l"/>
            <a:r>
              <a:rPr lang="sk-SK" sz="2400" b="1" dirty="0">
                <a:solidFill>
                  <a:schemeClr val="accent6">
                    <a:lumMod val="75000"/>
                  </a:schemeClr>
                </a:solidFill>
                <a:latin typeface="Arial" pitchFamily="34" charset="0"/>
                <a:ea typeface="Verdana" panose="020B0604030504040204" pitchFamily="34" charset="0"/>
                <a:cs typeface="Arial" pitchFamily="34" charset="0"/>
              </a:rPr>
              <a:t>Najčastejšie otázky žiadateľov</a:t>
            </a:r>
          </a:p>
        </p:txBody>
      </p:sp>
      <p:sp>
        <p:nvSpPr>
          <p:cNvPr id="3" name="Zástupný symbol obsahu 2"/>
          <p:cNvSpPr>
            <a:spLocks noGrp="1"/>
          </p:cNvSpPr>
          <p:nvPr>
            <p:ph idx="1"/>
          </p:nvPr>
        </p:nvSpPr>
        <p:spPr>
          <a:xfrm>
            <a:off x="395536" y="1052736"/>
            <a:ext cx="8291264" cy="5073427"/>
          </a:xfrm>
        </p:spPr>
        <p:txBody>
          <a:bodyPr/>
          <a:lstStyle/>
          <a:p>
            <a:pPr algn="just"/>
            <a:r>
              <a:rPr lang="sk-SK" sz="2800" dirty="0" smtClean="0"/>
              <a:t>Kedy je potrebné robiť výberové konanie pre zamestnancov MOPS (existujúci/novoprijatí zamestnanci)? </a:t>
            </a:r>
          </a:p>
          <a:p>
            <a:pPr algn="just"/>
            <a:r>
              <a:rPr lang="sk-SK" sz="2800" dirty="0" smtClean="0"/>
              <a:t>Projekt nám končí 30.6.2021. Do schválenia nového projektu budeme </a:t>
            </a:r>
            <a:r>
              <a:rPr lang="sk-SK" sz="2800" dirty="0"/>
              <a:t>pokračovať v aktivitách </a:t>
            </a:r>
            <a:r>
              <a:rPr lang="sk-SK" sz="2800" dirty="0" smtClean="0"/>
              <a:t>MOPS z </a:t>
            </a:r>
            <a:r>
              <a:rPr lang="sk-SK" sz="2800" dirty="0"/>
              <a:t>vlastných </a:t>
            </a:r>
            <a:r>
              <a:rPr lang="sk-SK" sz="2800" dirty="0" smtClean="0"/>
              <a:t>zdrojov. Je potrebné ukončiť pracovné zmluvy alebo bude postačovať uzatvorenie </a:t>
            </a:r>
            <a:r>
              <a:rPr lang="sk-SK" sz="2800" dirty="0"/>
              <a:t>dodatkov k </a:t>
            </a:r>
            <a:r>
              <a:rPr lang="sk-SK" sz="2800" dirty="0" smtClean="0"/>
              <a:t>existujúcim pracovným zmluvám?</a:t>
            </a:r>
          </a:p>
          <a:p>
            <a:pPr algn="just"/>
            <a:r>
              <a:rPr lang="sk-SK" sz="2800" dirty="0" smtClean="0"/>
              <a:t>Ako vypracovať rozpočet v súvislosti s inými sumami minimálnej mzdy na roky 2021, 2022, 2023?</a:t>
            </a:r>
            <a:endParaRPr lang="sk-SK" sz="2800" dirty="0"/>
          </a:p>
          <a:p>
            <a:pPr algn="just"/>
            <a:r>
              <a:rPr lang="sk-SK" sz="2800" dirty="0" smtClean="0"/>
              <a:t>Kedy môžeme plánovať začiatok realizácie projektu?</a:t>
            </a:r>
          </a:p>
        </p:txBody>
      </p:sp>
    </p:spTree>
    <p:extLst>
      <p:ext uri="{BB962C8B-B14F-4D97-AF65-F5344CB8AC3E}">
        <p14:creationId xmlns:p14="http://schemas.microsoft.com/office/powerpoint/2010/main" val="409197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010346"/>
          </a:xfrm>
        </p:spPr>
        <p:txBody>
          <a:bodyPr/>
          <a:lstStyle/>
          <a:p>
            <a:r>
              <a:rPr lang="sk-SK" dirty="0" smtClean="0"/>
              <a:t>Ďakujem za pozornosť</a:t>
            </a:r>
            <a:endParaRPr lang="sk-SK" dirty="0"/>
          </a:p>
        </p:txBody>
      </p:sp>
      <p:sp>
        <p:nvSpPr>
          <p:cNvPr id="3" name="Zástupný symbol obsahu 2"/>
          <p:cNvSpPr>
            <a:spLocks noGrp="1"/>
          </p:cNvSpPr>
          <p:nvPr>
            <p:ph idx="1"/>
          </p:nvPr>
        </p:nvSpPr>
        <p:spPr>
          <a:xfrm>
            <a:off x="457200" y="3284984"/>
            <a:ext cx="8229600" cy="2841179"/>
          </a:xfrm>
        </p:spPr>
        <p:txBody>
          <a:bodyPr/>
          <a:lstStyle/>
          <a:p>
            <a:pPr marL="0" indent="0" algn="ctr">
              <a:buNone/>
            </a:pPr>
            <a:r>
              <a:rPr lang="sk-SK" dirty="0">
                <a:hlinkClick r:id="rId2"/>
              </a:rPr>
              <a:t>m</a:t>
            </a:r>
            <a:r>
              <a:rPr lang="sk-SK" dirty="0" smtClean="0">
                <a:hlinkClick r:id="rId2"/>
              </a:rPr>
              <a:t>atej.mikuska@minv.sk</a:t>
            </a:r>
          </a:p>
          <a:p>
            <a:pPr marL="0" indent="0" algn="ctr">
              <a:buNone/>
            </a:pPr>
            <a:r>
              <a:rPr lang="sk-SK" dirty="0" smtClean="0">
                <a:hlinkClick r:id="rId2"/>
              </a:rPr>
              <a:t>robert.korec@minv.sk</a:t>
            </a:r>
            <a:endParaRPr lang="sk-SK" dirty="0" smtClean="0"/>
          </a:p>
          <a:p>
            <a:pPr marL="0" indent="0">
              <a:buNone/>
            </a:pPr>
            <a:endParaRPr lang="sk-SK" dirty="0"/>
          </a:p>
        </p:txBody>
      </p:sp>
    </p:spTree>
    <p:extLst>
      <p:ext uri="{BB962C8B-B14F-4D97-AF65-F5344CB8AC3E}">
        <p14:creationId xmlns:p14="http://schemas.microsoft.com/office/powerpoint/2010/main" val="645347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0034" y="274638"/>
            <a:ext cx="8186766" cy="850106"/>
          </a:xfrm>
        </p:spPr>
        <p:txBody>
          <a:bodyPr rtlCol="0">
            <a:normAutofit/>
          </a:bodyPr>
          <a:lstStyle/>
          <a:p>
            <a:pPr algn="l" fontAlgn="auto">
              <a:spcAft>
                <a:spcPts val="0"/>
              </a:spcAft>
              <a:defRPr/>
            </a:pPr>
            <a:r>
              <a:rPr lang="sk-SK" sz="1800" b="1" dirty="0" smtClean="0">
                <a:solidFill>
                  <a:schemeClr val="accent6">
                    <a:lumMod val="75000"/>
                  </a:schemeClr>
                </a:solidFill>
                <a:latin typeface="Arial" charset="0"/>
                <a:cs typeface="WenQuanYi Zen Hei" charset="0"/>
              </a:rPr>
              <a:t>		</a:t>
            </a:r>
          </a:p>
        </p:txBody>
      </p:sp>
      <p:sp>
        <p:nvSpPr>
          <p:cNvPr id="6147" name="Zástupný symbol obsahu 2"/>
          <p:cNvSpPr>
            <a:spLocks noGrp="1"/>
          </p:cNvSpPr>
          <p:nvPr>
            <p:ph idx="1"/>
          </p:nvPr>
        </p:nvSpPr>
        <p:spPr>
          <a:xfrm>
            <a:off x="395536" y="620688"/>
            <a:ext cx="8291264" cy="5308625"/>
          </a:xfrm>
        </p:spPr>
        <p:txBody>
          <a:bodyPr/>
          <a:lstStyle/>
          <a:p>
            <a:pPr marL="0" indent="0" algn="ctr">
              <a:buNone/>
            </a:pPr>
            <a:r>
              <a:rPr lang="sk-SK" sz="3600" b="1" dirty="0" smtClean="0">
                <a:solidFill>
                  <a:schemeClr val="accent6">
                    <a:lumMod val="75000"/>
                  </a:schemeClr>
                </a:solidFill>
              </a:rPr>
              <a:t>Informácie o výzve</a:t>
            </a:r>
            <a:endParaRPr lang="sk-SK" sz="3600" b="1" dirty="0" smtClean="0">
              <a:solidFill>
                <a:schemeClr val="accent6">
                  <a:lumMod val="75000"/>
                </a:schemeClr>
              </a:solidFill>
            </a:endParaRPr>
          </a:p>
          <a:p>
            <a:pPr marL="0" indent="0">
              <a:buNone/>
            </a:pPr>
            <a:endParaRPr lang="sk-SK" sz="2000" b="1" dirty="0" smtClean="0"/>
          </a:p>
          <a:p>
            <a:pPr marL="0" indent="0" algn="just">
              <a:buNone/>
            </a:pPr>
            <a:r>
              <a:rPr lang="sk-SK" sz="2000" b="1" dirty="0" smtClean="0"/>
              <a:t>Vyhlásenie výzvy ........  09.06.2021</a:t>
            </a:r>
          </a:p>
          <a:p>
            <a:pPr marL="0" indent="0" algn="just">
              <a:buNone/>
            </a:pPr>
            <a:endParaRPr lang="sk-SK" sz="2000" b="1" dirty="0"/>
          </a:p>
          <a:p>
            <a:pPr marL="0" indent="0" algn="just">
              <a:buNone/>
            </a:pPr>
            <a:r>
              <a:rPr lang="sk-SK" sz="2000" b="1" dirty="0" smtClean="0"/>
              <a:t>Alokácia ...................... 24 </a:t>
            </a:r>
            <a:r>
              <a:rPr lang="sk-SK" sz="2000" b="1" dirty="0"/>
              <a:t>192 000 EUR</a:t>
            </a:r>
            <a:endParaRPr lang="sk-SK" sz="2000" dirty="0"/>
          </a:p>
          <a:p>
            <a:pPr marL="0" indent="0">
              <a:buNone/>
            </a:pPr>
            <a:endParaRPr lang="sk-SK" sz="2000" dirty="0" smtClean="0"/>
          </a:p>
          <a:p>
            <a:pPr marL="0" indent="0">
              <a:buNone/>
            </a:pPr>
            <a:r>
              <a:rPr lang="sk-SK" sz="2000" b="1" dirty="0" smtClean="0"/>
              <a:t>Spolufinancovanie</a:t>
            </a:r>
          </a:p>
          <a:p>
            <a:pPr marL="0" indent="0">
              <a:buNone/>
            </a:pPr>
            <a:r>
              <a:rPr lang="sk-SK" sz="2000" b="1" dirty="0" smtClean="0"/>
              <a:t>Žiadateľa/prijímateľa... 5%</a:t>
            </a:r>
          </a:p>
          <a:p>
            <a:pPr marL="0" indent="0">
              <a:buNone/>
            </a:pPr>
            <a:endParaRPr lang="sk-SK" sz="2000" b="1" dirty="0"/>
          </a:p>
          <a:p>
            <a:pPr marL="0" indent="0">
              <a:buNone/>
            </a:pPr>
            <a:r>
              <a:rPr lang="sk-SK" sz="2000" b="1" dirty="0" smtClean="0"/>
              <a:t>Podporovaná aktivita  - „</a:t>
            </a:r>
            <a:r>
              <a:rPr lang="sk-SK" sz="2000" b="1" dirty="0" smtClean="0"/>
              <a:t>Podpora </a:t>
            </a:r>
            <a:r>
              <a:rPr lang="sk-SK" sz="2000" b="1" dirty="0"/>
              <a:t>komplexného poskytovania miestnej občianskej poriadkovej služby v obciach s prítomnosťou MRK.“ 	</a:t>
            </a:r>
          </a:p>
          <a:p>
            <a:pPr marL="0" indent="0">
              <a:buNone/>
            </a:pPr>
            <a:endParaRPr lang="sk-SK" sz="2000" b="1" dirty="0"/>
          </a:p>
          <a:p>
            <a:pPr marL="0" indent="0">
              <a:buNone/>
            </a:pPr>
            <a:r>
              <a:rPr lang="sk-SK" sz="2000" dirty="0"/>
              <a:t>	</a:t>
            </a:r>
          </a:p>
          <a:p>
            <a:pPr marL="0" indent="0" algn="just">
              <a:buNone/>
            </a:pPr>
            <a:r>
              <a:rPr lang="sk-SK" sz="2000" dirty="0" smtClean="0"/>
              <a:t>                                      </a:t>
            </a:r>
            <a:endParaRPr lang="sk-SK" sz="2000" b="1" dirty="0">
              <a:solidFill>
                <a:schemeClr val="tx1">
                  <a:lumMod val="65000"/>
                  <a:lumOff val="35000"/>
                </a:schemeClr>
              </a:solidFill>
              <a:latin typeface="Arial" pitchFamily="34" charset="0"/>
              <a:ea typeface="Verdana" panose="020B0604030504040204" pitchFamily="34" charset="0"/>
              <a:cs typeface="Arial" pitchFamily="34" charset="0"/>
            </a:endParaRPr>
          </a:p>
          <a:p>
            <a:pPr marL="82296" indent="0" fontAlgn="auto">
              <a:spcAft>
                <a:spcPts val="0"/>
              </a:spcAft>
              <a:buNone/>
              <a:defRPr/>
            </a:pPr>
            <a:endParaRPr lang="sk-SK" sz="2000" b="1" dirty="0" smtClean="0">
              <a:solidFill>
                <a:schemeClr val="tx1">
                  <a:lumMod val="65000"/>
                  <a:lumOff val="35000"/>
                </a:schemeClr>
              </a:solidFill>
              <a:latin typeface="Arial" pitchFamily="34" charset="0"/>
              <a:ea typeface="Verdana" panose="020B0604030504040204" pitchFamily="34" charset="0"/>
              <a:cs typeface="Arial" pitchFamily="34" charset="0"/>
            </a:endParaRPr>
          </a:p>
          <a:p>
            <a:pPr marL="425196" fontAlgn="auto">
              <a:spcAft>
                <a:spcPts val="0"/>
              </a:spcAft>
              <a:buNone/>
              <a:defRPr/>
            </a:pPr>
            <a:endParaRPr lang="sk-SK" sz="2000" dirty="0" smtClean="0">
              <a:solidFill>
                <a:schemeClr val="tx1">
                  <a:lumMod val="65000"/>
                  <a:lumOff val="35000"/>
                </a:schemeClr>
              </a:solidFill>
              <a:latin typeface="Arial" pitchFamily="34" charset="0"/>
              <a:ea typeface="Verdana" panose="020B0604030504040204" pitchFamily="34" charset="0"/>
              <a:cs typeface="Arial" pitchFamily="34" charset="0"/>
            </a:endParaRPr>
          </a:p>
          <a:p>
            <a:pPr marL="425196" fontAlgn="auto">
              <a:spcAft>
                <a:spcPts val="0"/>
              </a:spcAft>
              <a:buNone/>
              <a:defRPr/>
            </a:pPr>
            <a:r>
              <a:rPr lang="sk-SK" sz="2000" b="1" spc="-150" dirty="0">
                <a:solidFill>
                  <a:schemeClr val="tx1">
                    <a:lumMod val="65000"/>
                    <a:lumOff val="35000"/>
                  </a:schemeClr>
                </a:solidFill>
                <a:latin typeface="Arial" pitchFamily="34" charset="0"/>
                <a:ea typeface="Verdana" panose="020B0604030504040204" pitchFamily="34" charset="0"/>
                <a:cs typeface="Arial" pitchFamily="34" charset="0"/>
              </a:rPr>
              <a:t>					</a:t>
            </a:r>
          </a:p>
          <a:p>
            <a:pPr marL="82296" indent="0" fontAlgn="auto">
              <a:spcAft>
                <a:spcPts val="0"/>
              </a:spcAft>
              <a:buNone/>
              <a:defRPr/>
            </a:pPr>
            <a:r>
              <a:rPr lang="sk-SK" sz="2000" b="1" spc="-150" dirty="0">
                <a:solidFill>
                  <a:schemeClr val="tx1">
                    <a:lumMod val="65000"/>
                    <a:lumOff val="35000"/>
                  </a:schemeClr>
                </a:solidFill>
                <a:latin typeface="Arial" pitchFamily="34" charset="0"/>
                <a:ea typeface="Verdana" panose="020B0604030504040204" pitchFamily="34" charset="0"/>
                <a:cs typeface="Arial" pitchFamily="34" charset="0"/>
              </a:rPr>
              <a:t> </a:t>
            </a:r>
          </a:p>
          <a:p>
            <a:pPr marL="425196" fontAlgn="auto">
              <a:spcAft>
                <a:spcPts val="0"/>
              </a:spcAft>
              <a:buFont typeface="Arial" panose="020B0604020202020204" pitchFamily="34" charset="0"/>
              <a:buChar char="•"/>
              <a:defRPr/>
            </a:pPr>
            <a:endParaRPr lang="sk-SK" sz="2000" b="1" dirty="0" smtClean="0">
              <a:solidFill>
                <a:schemeClr val="tx1">
                  <a:lumMod val="65000"/>
                  <a:lumOff val="35000"/>
                </a:schemeClr>
              </a:solidFill>
              <a:latin typeface="Arial" pitchFamily="34" charset="0"/>
              <a:ea typeface="Verdana" panose="020B0604030504040204"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0034" y="274638"/>
            <a:ext cx="8186766" cy="850106"/>
          </a:xfrm>
        </p:spPr>
        <p:txBody>
          <a:bodyPr rtlCol="0">
            <a:normAutofit/>
          </a:bodyPr>
          <a:lstStyle/>
          <a:p>
            <a:pPr algn="l" fontAlgn="auto">
              <a:spcAft>
                <a:spcPts val="0"/>
              </a:spcAft>
              <a:defRPr/>
            </a:pPr>
            <a:r>
              <a:rPr lang="sk-SK" sz="1800" b="1" dirty="0" smtClean="0">
                <a:solidFill>
                  <a:schemeClr val="accent6">
                    <a:lumMod val="75000"/>
                  </a:schemeClr>
                </a:solidFill>
                <a:latin typeface="Arial" charset="0"/>
                <a:cs typeface="WenQuanYi Zen Hei" charset="0"/>
              </a:rPr>
              <a:t>		</a:t>
            </a:r>
          </a:p>
        </p:txBody>
      </p:sp>
      <p:sp>
        <p:nvSpPr>
          <p:cNvPr id="6147" name="Zástupný symbol obsahu 2"/>
          <p:cNvSpPr>
            <a:spLocks noGrp="1"/>
          </p:cNvSpPr>
          <p:nvPr>
            <p:ph idx="1"/>
          </p:nvPr>
        </p:nvSpPr>
        <p:spPr>
          <a:xfrm>
            <a:off x="395536" y="620688"/>
            <a:ext cx="8291264" cy="5308625"/>
          </a:xfrm>
        </p:spPr>
        <p:txBody>
          <a:bodyPr/>
          <a:lstStyle/>
          <a:p>
            <a:pPr marL="0" indent="0">
              <a:buNone/>
            </a:pPr>
            <a:r>
              <a:rPr lang="sk-SK" sz="3600" b="1" dirty="0" smtClean="0">
                <a:solidFill>
                  <a:schemeClr val="accent6">
                    <a:lumMod val="75000"/>
                  </a:schemeClr>
                </a:solidFill>
              </a:rPr>
              <a:t>UZÁVIERKA HODNOTIACEHO KOLA</a:t>
            </a:r>
          </a:p>
          <a:p>
            <a:pPr marL="0" indent="0">
              <a:buNone/>
            </a:pPr>
            <a:endParaRPr lang="sk-SK" sz="2000" b="1" dirty="0" smtClean="0"/>
          </a:p>
          <a:p>
            <a:pPr marL="0" indent="0" algn="just">
              <a:buNone/>
            </a:pPr>
            <a:r>
              <a:rPr lang="sk-SK" sz="2000" b="1" dirty="0"/>
              <a:t>Uzavretie 1. hodnotiaceho kola  – </a:t>
            </a:r>
            <a:r>
              <a:rPr lang="sk-SK" sz="2000" b="1" dirty="0" smtClean="0"/>
              <a:t>26.07.2021</a:t>
            </a:r>
            <a:endParaRPr lang="sk-SK" sz="2000" dirty="0"/>
          </a:p>
          <a:p>
            <a:pPr marL="0" indent="0">
              <a:buNone/>
            </a:pPr>
            <a:endParaRPr lang="sk-SK" sz="2000" dirty="0" smtClean="0"/>
          </a:p>
          <a:p>
            <a:pPr marL="0" indent="0" algn="just">
              <a:buNone/>
            </a:pPr>
            <a:r>
              <a:rPr lang="sk-SK" sz="2000" dirty="0" smtClean="0"/>
              <a:t>Na </a:t>
            </a:r>
            <a:r>
              <a:rPr lang="sk-SK" sz="2000" dirty="0"/>
              <a:t>základe informácie centrálneho koordinačného orgánu bude potrebné </a:t>
            </a:r>
            <a:r>
              <a:rPr lang="sk-SK" sz="2000" b="1" dirty="0"/>
              <a:t>upraviť funkcionalitu ITMS2014+</a:t>
            </a:r>
            <a:r>
              <a:rPr lang="sk-SK" sz="2000" dirty="0"/>
              <a:t> a preto žiadosti o nenávratný finančný príspevok (ŽoNFP</a:t>
            </a:r>
            <a:r>
              <a:rPr lang="sk-SK" sz="2000" dirty="0" smtClean="0"/>
              <a:t>) </a:t>
            </a:r>
            <a:r>
              <a:rPr lang="sk-SK" sz="2000" b="1" dirty="0"/>
              <a:t>nie je </a:t>
            </a:r>
            <a:r>
              <a:rPr lang="sk-SK" sz="2000" b="1" dirty="0" smtClean="0"/>
              <a:t>dočasne možné </a:t>
            </a:r>
            <a:r>
              <a:rPr lang="sk-SK" sz="2000" b="1" dirty="0"/>
              <a:t>pripraviť a predkladať v ITMS2014+</a:t>
            </a:r>
            <a:r>
              <a:rPr lang="sk-SK" sz="2000" dirty="0"/>
              <a:t>. </a:t>
            </a:r>
            <a:endParaRPr lang="sk-SK" sz="2000" dirty="0" smtClean="0"/>
          </a:p>
          <a:p>
            <a:pPr marL="0" indent="0" algn="just">
              <a:buNone/>
            </a:pPr>
            <a:r>
              <a:rPr lang="sk-SK" sz="2000" dirty="0" smtClean="0"/>
              <a:t>O </a:t>
            </a:r>
            <a:r>
              <a:rPr lang="sk-SK" sz="2000" dirty="0"/>
              <a:t>spustení funkcionality na </a:t>
            </a:r>
            <a:r>
              <a:rPr lang="sk-SK" sz="2000" dirty="0" smtClean="0"/>
              <a:t>predkladanie</a:t>
            </a:r>
            <a:r>
              <a:rPr lang="sk-SK" sz="2000" dirty="0"/>
              <a:t> ŽoNFP s prílohami v rámci ITMS2014+ budú žiadatelia informovaní na webovom sídle SO.</a:t>
            </a:r>
          </a:p>
          <a:p>
            <a:pPr marL="0" indent="0" algn="just">
              <a:buNone/>
            </a:pPr>
            <a:endParaRPr lang="sk-SK" sz="2000" dirty="0" smtClean="0"/>
          </a:p>
          <a:p>
            <a:pPr marL="0" indent="0" algn="just">
              <a:buNone/>
            </a:pPr>
            <a:r>
              <a:rPr lang="sk-SK" sz="2000" dirty="0" smtClean="0"/>
              <a:t>V </a:t>
            </a:r>
            <a:r>
              <a:rPr lang="sk-SK" sz="2000" dirty="0"/>
              <a:t>závislosti od času úpravy systému ITMS2014+ sa môže termín 1. hodnotiaceho kola predĺžiť, o čom bude SO oprávnených žiadateľov informovať prostredníctvom webového sídla.</a:t>
            </a:r>
          </a:p>
          <a:p>
            <a:pPr marL="0" indent="0">
              <a:buNone/>
            </a:pPr>
            <a:endParaRPr lang="sk-SK" sz="2000" dirty="0"/>
          </a:p>
          <a:p>
            <a:pPr marL="0" indent="0">
              <a:buNone/>
            </a:pPr>
            <a:r>
              <a:rPr lang="sk-SK" sz="2000" dirty="0"/>
              <a:t>	</a:t>
            </a:r>
          </a:p>
          <a:p>
            <a:pPr marL="0" indent="0" algn="just">
              <a:buNone/>
            </a:pPr>
            <a:r>
              <a:rPr lang="sk-SK" sz="2000" dirty="0" smtClean="0"/>
              <a:t>                                      </a:t>
            </a:r>
            <a:endParaRPr lang="sk-SK" sz="2000" b="1" dirty="0">
              <a:solidFill>
                <a:schemeClr val="tx1">
                  <a:lumMod val="65000"/>
                  <a:lumOff val="35000"/>
                </a:schemeClr>
              </a:solidFill>
              <a:latin typeface="Arial" pitchFamily="34" charset="0"/>
              <a:ea typeface="Verdana" panose="020B0604030504040204" pitchFamily="34" charset="0"/>
              <a:cs typeface="Arial" pitchFamily="34" charset="0"/>
            </a:endParaRPr>
          </a:p>
          <a:p>
            <a:pPr marL="82296" indent="0" fontAlgn="auto">
              <a:spcAft>
                <a:spcPts val="0"/>
              </a:spcAft>
              <a:buNone/>
              <a:defRPr/>
            </a:pPr>
            <a:endParaRPr lang="sk-SK" sz="2000" b="1" dirty="0" smtClean="0">
              <a:solidFill>
                <a:schemeClr val="tx1">
                  <a:lumMod val="65000"/>
                  <a:lumOff val="35000"/>
                </a:schemeClr>
              </a:solidFill>
              <a:latin typeface="Arial" pitchFamily="34" charset="0"/>
              <a:ea typeface="Verdana" panose="020B0604030504040204" pitchFamily="34" charset="0"/>
              <a:cs typeface="Arial" pitchFamily="34" charset="0"/>
            </a:endParaRPr>
          </a:p>
          <a:p>
            <a:pPr marL="425196" fontAlgn="auto">
              <a:spcAft>
                <a:spcPts val="0"/>
              </a:spcAft>
              <a:buNone/>
              <a:defRPr/>
            </a:pPr>
            <a:endParaRPr lang="sk-SK" sz="2000" dirty="0" smtClean="0">
              <a:solidFill>
                <a:schemeClr val="tx1">
                  <a:lumMod val="65000"/>
                  <a:lumOff val="35000"/>
                </a:schemeClr>
              </a:solidFill>
              <a:latin typeface="Arial" pitchFamily="34" charset="0"/>
              <a:ea typeface="Verdana" panose="020B0604030504040204" pitchFamily="34" charset="0"/>
              <a:cs typeface="Arial" pitchFamily="34" charset="0"/>
            </a:endParaRPr>
          </a:p>
          <a:p>
            <a:pPr marL="425196" fontAlgn="auto">
              <a:spcAft>
                <a:spcPts val="0"/>
              </a:spcAft>
              <a:buNone/>
              <a:defRPr/>
            </a:pPr>
            <a:r>
              <a:rPr lang="sk-SK" sz="2000" b="1" spc="-150" dirty="0">
                <a:solidFill>
                  <a:schemeClr val="tx1">
                    <a:lumMod val="65000"/>
                    <a:lumOff val="35000"/>
                  </a:schemeClr>
                </a:solidFill>
                <a:latin typeface="Arial" pitchFamily="34" charset="0"/>
                <a:ea typeface="Verdana" panose="020B0604030504040204" pitchFamily="34" charset="0"/>
                <a:cs typeface="Arial" pitchFamily="34" charset="0"/>
              </a:rPr>
              <a:t>					</a:t>
            </a:r>
          </a:p>
          <a:p>
            <a:pPr marL="82296" indent="0" fontAlgn="auto">
              <a:spcAft>
                <a:spcPts val="0"/>
              </a:spcAft>
              <a:buNone/>
              <a:defRPr/>
            </a:pPr>
            <a:r>
              <a:rPr lang="sk-SK" sz="2000" b="1" spc="-150" dirty="0">
                <a:solidFill>
                  <a:schemeClr val="tx1">
                    <a:lumMod val="65000"/>
                    <a:lumOff val="35000"/>
                  </a:schemeClr>
                </a:solidFill>
                <a:latin typeface="Arial" pitchFamily="34" charset="0"/>
                <a:ea typeface="Verdana" panose="020B0604030504040204" pitchFamily="34" charset="0"/>
                <a:cs typeface="Arial" pitchFamily="34" charset="0"/>
              </a:rPr>
              <a:t> </a:t>
            </a:r>
          </a:p>
          <a:p>
            <a:pPr marL="425196" fontAlgn="auto">
              <a:spcAft>
                <a:spcPts val="0"/>
              </a:spcAft>
              <a:buFont typeface="Arial" panose="020B0604020202020204" pitchFamily="34" charset="0"/>
              <a:buChar char="•"/>
              <a:defRPr/>
            </a:pPr>
            <a:endParaRPr lang="sk-SK" sz="2000" b="1" dirty="0" smtClean="0">
              <a:solidFill>
                <a:schemeClr val="tx1">
                  <a:lumMod val="65000"/>
                  <a:lumOff val="35000"/>
                </a:schemeClr>
              </a:solidFill>
              <a:latin typeface="Arial" pitchFamily="34" charset="0"/>
              <a:ea typeface="Verdana" panose="020B0604030504040204" pitchFamily="34" charset="0"/>
              <a:cs typeface="Arial" pitchFamily="34" charset="0"/>
            </a:endParaRPr>
          </a:p>
        </p:txBody>
      </p:sp>
    </p:spTree>
    <p:extLst>
      <p:ext uri="{BB962C8B-B14F-4D97-AF65-F5344CB8AC3E}">
        <p14:creationId xmlns:p14="http://schemas.microsoft.com/office/powerpoint/2010/main" val="1850651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pPr algn="l"/>
            <a:r>
              <a:rPr lang="sk-SK" sz="3600" b="1" dirty="0" smtClean="0">
                <a:solidFill>
                  <a:schemeClr val="accent6">
                    <a:lumMod val="75000"/>
                  </a:schemeClr>
                </a:solidFill>
              </a:rPr>
              <a:t>Predkladanie </a:t>
            </a:r>
            <a:r>
              <a:rPr lang="sk-SK" sz="3600" b="1" dirty="0" err="1" smtClean="0">
                <a:solidFill>
                  <a:schemeClr val="accent6">
                    <a:lumMod val="75000"/>
                  </a:schemeClr>
                </a:solidFill>
              </a:rPr>
              <a:t>ŽoNFP</a:t>
            </a:r>
            <a:endParaRPr lang="sk-SK" b="1" dirty="0"/>
          </a:p>
        </p:txBody>
      </p:sp>
      <p:sp>
        <p:nvSpPr>
          <p:cNvPr id="3" name="Zástupný symbol obsahu 2"/>
          <p:cNvSpPr>
            <a:spLocks noGrp="1"/>
          </p:cNvSpPr>
          <p:nvPr>
            <p:ph idx="1"/>
          </p:nvPr>
        </p:nvSpPr>
        <p:spPr>
          <a:xfrm>
            <a:off x="457200" y="1484784"/>
            <a:ext cx="8229600" cy="4641379"/>
          </a:xfrm>
        </p:spPr>
        <p:txBody>
          <a:bodyPr/>
          <a:lstStyle/>
          <a:p>
            <a:pPr marL="0" indent="0" algn="just">
              <a:buNone/>
            </a:pPr>
            <a:r>
              <a:rPr lang="sk-SK" sz="2000" dirty="0"/>
              <a:t>Žiadateľ predkladá formulár ŽoNFP a všetky prílohy elektronicky prostredníctvom ITMS2014+ a zároveň predkladá formulár ŽoNFP (po jeho odoslaní spolu s prílohami prostredníctvom ITMS2014+) </a:t>
            </a:r>
            <a:r>
              <a:rPr lang="sk-SK" sz="2000" b="1" dirty="0"/>
              <a:t>písomne prostredníctvom </a:t>
            </a:r>
            <a:r>
              <a:rPr lang="sk-SK" sz="2000" b="1" dirty="0" smtClean="0"/>
              <a:t>e-schránky</a:t>
            </a:r>
            <a:r>
              <a:rPr lang="sk-SK" sz="2000" dirty="0" smtClean="0"/>
              <a:t>.</a:t>
            </a:r>
          </a:p>
          <a:p>
            <a:pPr marL="0" indent="0" algn="just">
              <a:buNone/>
            </a:pPr>
            <a:endParaRPr lang="sk-SK" sz="2000" b="1" dirty="0"/>
          </a:p>
          <a:p>
            <a:pPr marL="0" indent="0" algn="just">
              <a:buNone/>
            </a:pPr>
            <a:r>
              <a:rPr lang="sk-SK" sz="2000" b="1" dirty="0" smtClean="0"/>
              <a:t>Predloženie </a:t>
            </a:r>
            <a:r>
              <a:rPr lang="sk-SK" sz="2000" b="1" dirty="0"/>
              <a:t>formulára ŽoNFP s prílohami elektronicky prostredníctvom ITMS2014+ bude dostupné od času spustenia aktualizácie ITMS2014+</a:t>
            </a:r>
            <a:r>
              <a:rPr lang="sk-SK" sz="2000" dirty="0"/>
              <a:t> súvisiacej s doplnením programovej štruktúry OP Ľudské zdroje o novú prioritnú os č. 8 a s tým súvisiacim zverejnením výzvy v ITMS2014+. </a:t>
            </a:r>
            <a:endParaRPr lang="sk-SK" sz="2000" dirty="0" smtClean="0"/>
          </a:p>
          <a:p>
            <a:pPr marL="0" indent="0" algn="just">
              <a:buNone/>
            </a:pPr>
            <a:endParaRPr lang="sk-SK" sz="2000" dirty="0" smtClean="0"/>
          </a:p>
          <a:p>
            <a:pPr marL="0" indent="0" algn="just">
              <a:buNone/>
            </a:pPr>
            <a:r>
              <a:rPr lang="sk-SK" sz="2000" dirty="0" smtClean="0"/>
              <a:t>O </a:t>
            </a:r>
            <a:r>
              <a:rPr lang="sk-SK" sz="2000" dirty="0"/>
              <a:t>možnosti predkladania formulára ŽoNFP s prílohami </a:t>
            </a:r>
            <a:r>
              <a:rPr lang="sk-SK" sz="2000" dirty="0" smtClean="0"/>
              <a:t>budú žiadatelia </a:t>
            </a:r>
            <a:r>
              <a:rPr lang="sk-SK" sz="2000" dirty="0"/>
              <a:t>informovaní na webovom sídle SO.</a:t>
            </a:r>
          </a:p>
          <a:p>
            <a:pPr algn="just"/>
            <a:endParaRPr lang="sk-SK" sz="2000" dirty="0"/>
          </a:p>
        </p:txBody>
      </p:sp>
    </p:spTree>
    <p:extLst>
      <p:ext uri="{BB962C8B-B14F-4D97-AF65-F5344CB8AC3E}">
        <p14:creationId xmlns:p14="http://schemas.microsoft.com/office/powerpoint/2010/main" val="1422538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ĺžnik 1"/>
          <p:cNvSpPr/>
          <p:nvPr/>
        </p:nvSpPr>
        <p:spPr>
          <a:xfrm>
            <a:off x="251520" y="620688"/>
            <a:ext cx="8280920" cy="5539978"/>
          </a:xfrm>
          <a:prstGeom prst="rect">
            <a:avLst/>
          </a:prstGeom>
        </p:spPr>
        <p:txBody>
          <a:bodyPr wrap="square">
            <a:spAutoFit/>
          </a:bodyPr>
          <a:lstStyle/>
          <a:p>
            <a:pPr marL="425196" indent="-342900" fontAlgn="auto">
              <a:spcBef>
                <a:spcPct val="20000"/>
              </a:spcBef>
              <a:spcAft>
                <a:spcPts val="0"/>
              </a:spcAft>
              <a:defRPr/>
            </a:pPr>
            <a:r>
              <a:rPr lang="sk-SK" sz="3600" b="1" dirty="0" smtClean="0">
                <a:solidFill>
                  <a:schemeClr val="accent6">
                    <a:lumMod val="75000"/>
                  </a:schemeClr>
                </a:solidFill>
                <a:latin typeface="Arial" pitchFamily="34" charset="0"/>
                <a:ea typeface="Verdana" panose="020B0604030504040204" pitchFamily="34" charset="0"/>
                <a:cs typeface="Arial" pitchFamily="34" charset="0"/>
              </a:rPr>
              <a:t>Oprávnenosť žiadateľa</a:t>
            </a:r>
          </a:p>
          <a:p>
            <a:pPr marL="425196" indent="-342900" algn="ctr" fontAlgn="auto">
              <a:spcBef>
                <a:spcPct val="20000"/>
              </a:spcBef>
              <a:spcAft>
                <a:spcPts val="0"/>
              </a:spcAft>
              <a:defRPr/>
            </a:pPr>
            <a:endParaRPr lang="sk-SK" sz="2400" b="1" dirty="0" smtClean="0">
              <a:solidFill>
                <a:schemeClr val="accent6">
                  <a:lumMod val="75000"/>
                </a:schemeClr>
              </a:solidFill>
              <a:latin typeface="Arial" pitchFamily="34" charset="0"/>
              <a:ea typeface="Verdana" panose="020B0604030504040204" pitchFamily="34" charset="0"/>
              <a:cs typeface="Arial" pitchFamily="34" charset="0"/>
            </a:endParaRPr>
          </a:p>
          <a:p>
            <a:pPr algn="just"/>
            <a:r>
              <a:rPr lang="sk-SK" b="1" dirty="0" smtClean="0"/>
              <a:t>Oprávneným </a:t>
            </a:r>
            <a:r>
              <a:rPr lang="sk-SK" b="1" dirty="0"/>
              <a:t>žiadateľom sú iba obce, ktoré mali alebo ešte stále majú uzatvorenú Zmluvu o poskytnutí NFP na poskytovanie miestnej občianskej poriadkovej služby v rámci výzvy s kódom OPLZ-PO5-2017-1 alebo OPLZ-PO5-2018-1 </a:t>
            </a:r>
            <a:r>
              <a:rPr lang="sk-SK" dirty="0"/>
              <a:t>v prípade splnenia podmienky, ktorú žiadateľ deklaruje v rámci časti 7.1 a 15 Formulára Žiadosti o NFP (príloha č. 1 výzvy</a:t>
            </a:r>
            <a:r>
              <a:rPr lang="sk-SK" dirty="0" smtClean="0"/>
              <a:t>).</a:t>
            </a:r>
          </a:p>
          <a:p>
            <a:pPr algn="just"/>
            <a:endParaRPr lang="sk-SK" dirty="0"/>
          </a:p>
          <a:p>
            <a:pPr algn="just"/>
            <a:r>
              <a:rPr lang="sk-SK" u="sng" dirty="0"/>
              <a:t>Upozornenie:</a:t>
            </a:r>
            <a:endParaRPr lang="sk-SK" dirty="0"/>
          </a:p>
          <a:p>
            <a:pPr algn="just"/>
            <a:r>
              <a:rPr lang="sk-SK" dirty="0"/>
              <a:t>Oprávnenými žiadateľmi sú zároveň len tie obce, ktoré vedia deklarovať a popísať poskytovanie služieb MOPS na svojom území pre minimálny počet </a:t>
            </a:r>
            <a:r>
              <a:rPr lang="sk-SK" b="1" dirty="0"/>
              <a:t>80 príslušníkov </a:t>
            </a:r>
            <a:r>
              <a:rPr lang="sk-SK" b="1" dirty="0" smtClean="0"/>
              <a:t>MRK.</a:t>
            </a:r>
            <a:r>
              <a:rPr lang="sk-SK" dirty="0" smtClean="0">
                <a:solidFill>
                  <a:schemeClr val="accent6">
                    <a:lumMod val="75000"/>
                  </a:schemeClr>
                </a:solidFill>
                <a:latin typeface="Arial" pitchFamily="34" charset="0"/>
                <a:ea typeface="Verdana" panose="020B0604030504040204" pitchFamily="34" charset="0"/>
                <a:cs typeface="Arial" pitchFamily="34" charset="0"/>
              </a:rPr>
              <a:t> </a:t>
            </a:r>
          </a:p>
          <a:p>
            <a:pPr algn="just"/>
            <a:endParaRPr lang="sk-SK" dirty="0" smtClean="0">
              <a:solidFill>
                <a:schemeClr val="accent6">
                  <a:lumMod val="75000"/>
                </a:schemeClr>
              </a:solidFill>
              <a:latin typeface="Arial" pitchFamily="34" charset="0"/>
              <a:ea typeface="Verdana" panose="020B0604030504040204" pitchFamily="34" charset="0"/>
              <a:cs typeface="Arial" pitchFamily="34" charset="0"/>
            </a:endParaRPr>
          </a:p>
          <a:p>
            <a:pPr algn="just"/>
            <a:r>
              <a:rPr lang="sk-SK" dirty="0"/>
              <a:t>Počet obyvateľov MRK obce sa posudzuje v rámci celého katastrálneho územia obce. Nie je možné k počtu obyvateľov MRK v rámci katastrálneho územia žiadateľa prirátať iných príslušníkov MRK patriacich ku katastrálnemu územiu inej obce</a:t>
            </a:r>
            <a:r>
              <a:rPr lang="sk-SK" dirty="0" smtClean="0"/>
              <a:t>.</a:t>
            </a:r>
            <a:endParaRPr lang="sk-SK" sz="1600" b="1" dirty="0">
              <a:latin typeface="+mn-lt"/>
              <a:cs typeface="+mn-cs"/>
            </a:endParaRPr>
          </a:p>
          <a:p>
            <a:pPr marL="425196" indent="-342900" algn="just" fontAlgn="auto">
              <a:spcBef>
                <a:spcPct val="20000"/>
              </a:spcBef>
              <a:spcAft>
                <a:spcPts val="0"/>
              </a:spcAft>
              <a:defRPr/>
            </a:pPr>
            <a:endParaRPr lang="sk-SK" sz="1600" b="1" dirty="0">
              <a:latin typeface="+mn-lt"/>
              <a:cs typeface="+mn-cs"/>
            </a:endParaRPr>
          </a:p>
        </p:txBody>
      </p:sp>
    </p:spTree>
    <p:extLst>
      <p:ext uri="{BB962C8B-B14F-4D97-AF65-F5344CB8AC3E}">
        <p14:creationId xmlns:p14="http://schemas.microsoft.com/office/powerpoint/2010/main" val="2992611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71400"/>
            <a:ext cx="8229600" cy="1368152"/>
          </a:xfrm>
        </p:spPr>
        <p:txBody>
          <a:bodyPr/>
          <a:lstStyle/>
          <a:p>
            <a:pPr algn="just"/>
            <a:r>
              <a:rPr lang="pl-PL" sz="3600" b="1" dirty="0" smtClean="0">
                <a:solidFill>
                  <a:schemeClr val="accent6">
                    <a:lumMod val="75000"/>
                  </a:schemeClr>
                </a:solidFill>
                <a:latin typeface="Arial" pitchFamily="34" charset="0"/>
                <a:ea typeface="Verdana" panose="020B0604030504040204" pitchFamily="34" charset="0"/>
                <a:cs typeface="Arial" pitchFamily="34" charset="0"/>
              </a:rPr>
              <a:t>Zamerania a oprávnenosť aktivít</a:t>
            </a:r>
            <a:endParaRPr lang="pl-PL" sz="3600" b="1" dirty="0">
              <a:solidFill>
                <a:schemeClr val="accent6">
                  <a:lumMod val="75000"/>
                </a:schemeClr>
              </a:solidFill>
              <a:latin typeface="Arial" pitchFamily="34" charset="0"/>
              <a:ea typeface="Verdana" panose="020B0604030504040204" pitchFamily="34" charset="0"/>
              <a:cs typeface="Arial" pitchFamily="34" charset="0"/>
            </a:endParaRPr>
          </a:p>
        </p:txBody>
      </p:sp>
      <p:sp>
        <p:nvSpPr>
          <p:cNvPr id="3" name="Zástupný symbol obsahu 2"/>
          <p:cNvSpPr>
            <a:spLocks noGrp="1"/>
          </p:cNvSpPr>
          <p:nvPr>
            <p:ph idx="1"/>
          </p:nvPr>
        </p:nvSpPr>
        <p:spPr>
          <a:xfrm>
            <a:off x="395536" y="980728"/>
            <a:ext cx="8291264" cy="5688632"/>
          </a:xfrm>
        </p:spPr>
        <p:txBody>
          <a:bodyPr>
            <a:normAutofit/>
          </a:bodyPr>
          <a:lstStyle/>
          <a:p>
            <a:pPr marL="0" indent="0" algn="just">
              <a:buNone/>
            </a:pPr>
            <a:r>
              <a:rPr lang="sk-SK" sz="2000" dirty="0"/>
              <a:t>V rámci oprávneného typu aktivity je žiadateľ povinný zadefinovať nasledovnú </a:t>
            </a:r>
            <a:r>
              <a:rPr lang="sk-SK" sz="2000" b="1" dirty="0"/>
              <a:t>hlavnú aktivitu</a:t>
            </a:r>
            <a:r>
              <a:rPr lang="sk-SK" sz="2000" dirty="0"/>
              <a:t>:</a:t>
            </a:r>
          </a:p>
          <a:p>
            <a:pPr marL="0" indent="0" algn="just">
              <a:buNone/>
            </a:pPr>
            <a:r>
              <a:rPr lang="sk-SK" sz="2000" i="1" dirty="0"/>
              <a:t>„Podpora komplexného poskytovania miestnej občianskej poriadkovej služby v obciach s prítomnosťou MRK</a:t>
            </a:r>
            <a:r>
              <a:rPr lang="sk-SK" sz="2000" i="1" dirty="0" smtClean="0"/>
              <a:t>.“</a:t>
            </a:r>
          </a:p>
          <a:p>
            <a:pPr marL="0" indent="0" algn="just">
              <a:buNone/>
            </a:pPr>
            <a:r>
              <a:rPr lang="sk-SK" sz="2000" b="1" dirty="0" smtClean="0"/>
              <a:t>Príklady </a:t>
            </a:r>
            <a:r>
              <a:rPr lang="sk-SK" sz="2000" b="1" dirty="0"/>
              <a:t>pracovných činností MOPS </a:t>
            </a:r>
            <a:r>
              <a:rPr lang="sk-SK" sz="2000" dirty="0"/>
              <a:t>sú uvedené v </a:t>
            </a:r>
            <a:r>
              <a:rPr lang="sk-SK" sz="2000" dirty="0" smtClean="0"/>
              <a:t>podmienke č</a:t>
            </a:r>
            <a:r>
              <a:rPr lang="sk-SK" sz="2000" dirty="0"/>
              <a:t>. 10 výzvy.</a:t>
            </a:r>
          </a:p>
          <a:p>
            <a:pPr marL="0" indent="0" algn="just">
              <a:buNone/>
            </a:pPr>
            <a:endParaRPr lang="sk-SK" sz="2000" dirty="0"/>
          </a:p>
          <a:p>
            <a:pPr marL="0" indent="0" algn="just">
              <a:buNone/>
            </a:pPr>
            <a:r>
              <a:rPr lang="sk-SK" sz="2000" b="1" u="sng" dirty="0"/>
              <a:t>Povinná súčasť aktivít MOPS</a:t>
            </a:r>
            <a:endParaRPr lang="sk-SK" sz="2000" dirty="0"/>
          </a:p>
          <a:p>
            <a:pPr marL="0" indent="0" algn="just">
              <a:buNone/>
            </a:pPr>
            <a:r>
              <a:rPr lang="sk-SK" sz="2000" dirty="0"/>
              <a:t>S ohľadom na zdroj financovania MOPS v nasledujúcom období (ESF REACT-EÚ) </a:t>
            </a:r>
            <a:r>
              <a:rPr lang="sk-SK" sz="2000" b="1" dirty="0"/>
              <a:t>musia činnosti príslušníkov MOPS zahrňovať tzv. „zelený aspekt</a:t>
            </a:r>
            <a:r>
              <a:rPr lang="sk-SK" sz="2000" dirty="0"/>
              <a:t>“, to znamená, že musia vykonávať v spolupráci s miestnou samosprávou preventívne opatrenia, ktoré prispievajú k ochrane životného prostredia.</a:t>
            </a:r>
            <a:endParaRPr lang="sk-SK" sz="2000" dirty="0" smtClean="0"/>
          </a:p>
          <a:p>
            <a:pPr marL="0" indent="0" algn="just">
              <a:buNone/>
            </a:pPr>
            <a:r>
              <a:rPr lang="sk-SK" sz="2000" b="1" dirty="0"/>
              <a:t>Žiadateľ musí zahrnúť do </a:t>
            </a:r>
            <a:r>
              <a:rPr lang="sk-SK" sz="2000" b="1" dirty="0" smtClean="0"/>
              <a:t>náplne práce MOPS minimálne </a:t>
            </a:r>
            <a:r>
              <a:rPr lang="sk-SK" sz="2000" b="1" dirty="0"/>
              <a:t>jednu alebo kombináciu viacerých </a:t>
            </a:r>
            <a:r>
              <a:rPr lang="sk-SK" sz="2000" b="1" dirty="0" smtClean="0"/>
              <a:t>„zelených“ činností </a:t>
            </a:r>
            <a:r>
              <a:rPr lang="sk-SK" sz="2000" dirty="0"/>
              <a:t>uvedených v podmienke č. 10.</a:t>
            </a:r>
          </a:p>
          <a:p>
            <a:pPr marL="0" indent="0" algn="just">
              <a:buNone/>
            </a:pPr>
            <a:r>
              <a:rPr lang="sk-SK" sz="2000" dirty="0" smtClean="0"/>
              <a:t>Vzhľadom </a:t>
            </a:r>
            <a:r>
              <a:rPr lang="sk-SK" sz="2000" dirty="0"/>
              <a:t>na špecifickosť aktivít a potrebu ich osvety v MRK je veľmi </a:t>
            </a:r>
            <a:r>
              <a:rPr lang="sk-SK" sz="2000" b="1" dirty="0"/>
              <a:t>žiadúce, aby sa členovia MOPS priebežne zúčastňovali školení a rozširovali si informácie z oblastí </a:t>
            </a:r>
            <a:r>
              <a:rPr lang="sk-SK" sz="2000" dirty="0" smtClean="0"/>
              <a:t>súvisiacich s dodržiavaním „zeleného aspektu“. </a:t>
            </a:r>
          </a:p>
        </p:txBody>
      </p:sp>
    </p:spTree>
    <p:extLst>
      <p:ext uri="{BB962C8B-B14F-4D97-AF65-F5344CB8AC3E}">
        <p14:creationId xmlns:p14="http://schemas.microsoft.com/office/powerpoint/2010/main" val="125259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332656"/>
            <a:ext cx="8229600" cy="6336704"/>
          </a:xfrm>
        </p:spPr>
        <p:txBody>
          <a:bodyPr>
            <a:normAutofit fontScale="55000" lnSpcReduction="20000"/>
          </a:bodyPr>
          <a:lstStyle/>
          <a:p>
            <a:pPr marL="0" indent="0" algn="ctr">
              <a:buNone/>
            </a:pPr>
            <a:endParaRPr lang="sk-SK" dirty="0" smtClean="0"/>
          </a:p>
          <a:p>
            <a:pPr marL="0" indent="0">
              <a:buNone/>
            </a:pPr>
            <a:r>
              <a:rPr lang="pl-PL" sz="5100" b="1" dirty="0" smtClean="0">
                <a:solidFill>
                  <a:schemeClr val="accent6">
                    <a:lumMod val="75000"/>
                  </a:schemeClr>
                </a:solidFill>
                <a:latin typeface="Arial" pitchFamily="34" charset="0"/>
                <a:ea typeface="Verdana" panose="020B0604030504040204" pitchFamily="34" charset="0"/>
                <a:cs typeface="Arial" pitchFamily="34" charset="0"/>
              </a:rPr>
              <a:t>Kto môže byť zamestnaný v pozícii MOPS</a:t>
            </a:r>
          </a:p>
          <a:p>
            <a:pPr marL="0" indent="0">
              <a:buNone/>
            </a:pPr>
            <a:endParaRPr lang="pl-PL" sz="4000" b="1" dirty="0">
              <a:solidFill>
                <a:schemeClr val="accent6">
                  <a:lumMod val="75000"/>
                </a:schemeClr>
              </a:solidFill>
              <a:latin typeface="Arial" pitchFamily="34" charset="0"/>
              <a:ea typeface="Verdana" panose="020B0604030504040204" pitchFamily="34" charset="0"/>
              <a:cs typeface="Arial" pitchFamily="34" charset="0"/>
            </a:endParaRPr>
          </a:p>
          <a:p>
            <a:pPr marL="0" indent="0" algn="just">
              <a:buNone/>
            </a:pPr>
            <a:r>
              <a:rPr lang="sk-SK" sz="3800" dirty="0"/>
              <a:t>Príslušníkom MOPS nemusí byť výlučne osoba z MRK, ale</a:t>
            </a:r>
            <a:r>
              <a:rPr lang="sk-SK" sz="3800" b="1" dirty="0"/>
              <a:t> zámerom výzvy je prostredníctvom činností MOPS zvýšiť zamestnanosť a zamestnateľnosť najmä príslušníkov MRK, </a:t>
            </a:r>
            <a:r>
              <a:rPr lang="sk-SK" sz="3800" dirty="0"/>
              <a:t>preto bude prostredníctvom povinného merateľného ukazovateľa P0886 </a:t>
            </a:r>
            <a:r>
              <a:rPr lang="sk-SK" sz="3800" dirty="0" smtClean="0"/>
              <a:t>„</a:t>
            </a:r>
            <a:r>
              <a:rPr lang="sk-SK" sz="3800" i="1" dirty="0"/>
              <a:t>Počet zamestnancov z MRK poskytujúcich asistenčné služby</a:t>
            </a:r>
            <a:r>
              <a:rPr lang="sk-SK" sz="3800" dirty="0" smtClean="0"/>
              <a:t>“ uvedeného </a:t>
            </a:r>
            <a:r>
              <a:rPr lang="sk-SK" sz="3800" dirty="0"/>
              <a:t>v rámci prílohy č. 3 výzvy </a:t>
            </a:r>
            <a:r>
              <a:rPr lang="sk-SK" sz="3800" b="1" dirty="0"/>
              <a:t>monitorovaný iba počet zamestnancov z MRK poskytujúcich asistenčné služby</a:t>
            </a:r>
            <a:r>
              <a:rPr lang="sk-SK" sz="3800" dirty="0" smtClean="0"/>
              <a:t>.</a:t>
            </a:r>
          </a:p>
          <a:p>
            <a:pPr marL="0" indent="0" algn="just">
              <a:buNone/>
            </a:pPr>
            <a:endParaRPr lang="sk-SK" sz="3800" dirty="0" smtClean="0"/>
          </a:p>
          <a:p>
            <a:pPr marL="0" indent="0" algn="just">
              <a:buNone/>
            </a:pPr>
            <a:r>
              <a:rPr lang="sk-SK" sz="3800" dirty="0" smtClean="0"/>
              <a:t>Zamestnanci/členovia </a:t>
            </a:r>
            <a:r>
              <a:rPr lang="sk-SK" sz="3800" dirty="0"/>
              <a:t>MOPS, ktorí nebudú z MRK, budú monitorovaní v rámci prílohy č. 5 výzvy prostredníctvom sledovaného údaja „</a:t>
            </a:r>
            <a:r>
              <a:rPr lang="sk-SK" sz="3800" i="1" dirty="0"/>
              <a:t>Počet zamestnancov poskytujúcich asistenčné služby</a:t>
            </a:r>
            <a:r>
              <a:rPr lang="sk-SK" sz="3800" dirty="0" smtClean="0"/>
              <a:t>“.</a:t>
            </a:r>
          </a:p>
          <a:p>
            <a:pPr marL="0" indent="0" algn="just">
              <a:buNone/>
            </a:pPr>
            <a:endParaRPr lang="sk-SK" sz="3800" dirty="0"/>
          </a:p>
          <a:p>
            <a:pPr marL="0" indent="0" algn="just">
              <a:buNone/>
            </a:pPr>
            <a:r>
              <a:rPr lang="sk-SK" sz="3800" dirty="0" smtClean="0"/>
              <a:t>Žiadateľ uvedie celkový počet MOPS v rámci časti 7.2 </a:t>
            </a:r>
            <a:r>
              <a:rPr lang="sk-SK" sz="3800" dirty="0" err="1" smtClean="0"/>
              <a:t>ŽoNFP</a:t>
            </a:r>
            <a:r>
              <a:rPr lang="sk-SK" sz="3800" dirty="0" smtClean="0"/>
              <a:t>. </a:t>
            </a:r>
            <a:endParaRPr lang="sk-SK" sz="3800" dirty="0" smtClean="0"/>
          </a:p>
          <a:p>
            <a:pPr marL="0" indent="0" algn="just">
              <a:buNone/>
            </a:pPr>
            <a:endParaRPr lang="sk-SK" sz="3800" dirty="0" smtClean="0"/>
          </a:p>
          <a:p>
            <a:pPr marL="0" indent="0" algn="just">
              <a:buNone/>
            </a:pPr>
            <a:r>
              <a:rPr lang="pl-PL" sz="3800" b="1" dirty="0"/>
              <a:t>Minimálne požiadavky na zamestnanca </a:t>
            </a:r>
            <a:r>
              <a:rPr lang="pl-PL" sz="3800" dirty="0"/>
              <a:t>na pozícii </a:t>
            </a:r>
            <a:r>
              <a:rPr lang="pl-PL" sz="3800" b="1" dirty="0" smtClean="0"/>
              <a:t>MOPS</a:t>
            </a:r>
            <a:r>
              <a:rPr lang="pl-PL" sz="3800" dirty="0" smtClean="0"/>
              <a:t> ostávajú oproti predchádzajúcim výzvam MOPS </a:t>
            </a:r>
            <a:r>
              <a:rPr lang="pl-PL" sz="3800" b="1" dirty="0" smtClean="0"/>
              <a:t>nezmenené</a:t>
            </a:r>
            <a:r>
              <a:rPr lang="pl-PL" sz="3800" dirty="0" smtClean="0"/>
              <a:t> .</a:t>
            </a:r>
            <a:endParaRPr lang="sk-SK" sz="3800" dirty="0"/>
          </a:p>
        </p:txBody>
      </p:sp>
    </p:spTree>
    <p:extLst>
      <p:ext uri="{BB962C8B-B14F-4D97-AF65-F5344CB8AC3E}">
        <p14:creationId xmlns:p14="http://schemas.microsoft.com/office/powerpoint/2010/main" val="3054764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pPr marL="425196" indent="-342900" algn="l" fontAlgn="auto">
              <a:spcBef>
                <a:spcPct val="20000"/>
              </a:spcBef>
              <a:spcAft>
                <a:spcPts val="0"/>
              </a:spcAft>
              <a:defRPr/>
            </a:pPr>
            <a:r>
              <a:rPr lang="sk-SK" sz="3600" b="1" dirty="0" smtClean="0">
                <a:solidFill>
                  <a:schemeClr val="accent6">
                    <a:lumMod val="75000"/>
                  </a:schemeClr>
                </a:solidFill>
                <a:latin typeface="Arial" pitchFamily="34" charset="0"/>
                <a:ea typeface="Verdana" panose="020B0604030504040204" pitchFamily="34" charset="0"/>
                <a:cs typeface="Arial" pitchFamily="34" charset="0"/>
              </a:rPr>
              <a:t>Ďalšie podmienky výzvy:</a:t>
            </a:r>
            <a:endParaRPr lang="sk-SK" sz="3600" b="1" dirty="0">
              <a:solidFill>
                <a:schemeClr val="accent6">
                  <a:lumMod val="75000"/>
                </a:schemeClr>
              </a:solidFill>
              <a:latin typeface="Arial" pitchFamily="34" charset="0"/>
              <a:ea typeface="Verdana" panose="020B0604030504040204" pitchFamily="34" charset="0"/>
              <a:cs typeface="Arial" pitchFamily="34" charset="0"/>
            </a:endParaRPr>
          </a:p>
        </p:txBody>
      </p:sp>
      <p:sp>
        <p:nvSpPr>
          <p:cNvPr id="3" name="Zástupný symbol obsahu 2"/>
          <p:cNvSpPr>
            <a:spLocks noGrp="1"/>
          </p:cNvSpPr>
          <p:nvPr>
            <p:ph idx="1"/>
          </p:nvPr>
        </p:nvSpPr>
        <p:spPr>
          <a:xfrm>
            <a:off x="457200" y="836712"/>
            <a:ext cx="8229600" cy="5832648"/>
          </a:xfrm>
        </p:spPr>
        <p:txBody>
          <a:bodyPr>
            <a:normAutofit/>
          </a:bodyPr>
          <a:lstStyle/>
          <a:p>
            <a:pPr marL="0" indent="0">
              <a:buNone/>
            </a:pPr>
            <a:endParaRPr lang="sk-SK" sz="1800" b="1" dirty="0" smtClean="0"/>
          </a:p>
          <a:p>
            <a:pPr marL="0" indent="0">
              <a:buNone/>
            </a:pPr>
            <a:r>
              <a:rPr lang="sk-SK" sz="2000" b="1" dirty="0" smtClean="0"/>
              <a:t>Minimálna </a:t>
            </a:r>
            <a:r>
              <a:rPr lang="sk-SK" sz="2000" b="1" dirty="0"/>
              <a:t>dĺžka realizácie projektu</a:t>
            </a:r>
            <a:r>
              <a:rPr lang="sk-SK" sz="2000" dirty="0"/>
              <a:t>: nestanovuje </a:t>
            </a:r>
            <a:r>
              <a:rPr lang="sk-SK" sz="2000" dirty="0" smtClean="0"/>
              <a:t>sa</a:t>
            </a:r>
            <a:endParaRPr lang="sk-SK" sz="2000" dirty="0"/>
          </a:p>
          <a:p>
            <a:pPr marL="0" indent="0">
              <a:buNone/>
            </a:pPr>
            <a:r>
              <a:rPr lang="sk-SK" sz="2000" b="1" dirty="0"/>
              <a:t>Maximálna dĺžka realizácie projektu:</a:t>
            </a:r>
            <a:r>
              <a:rPr lang="sk-SK" sz="2000" dirty="0"/>
              <a:t> </a:t>
            </a:r>
            <a:r>
              <a:rPr lang="sk-SK" sz="2000" b="1" dirty="0"/>
              <a:t>15 mesiacov </a:t>
            </a:r>
          </a:p>
          <a:p>
            <a:pPr marL="0" indent="0" algn="just">
              <a:buNone/>
            </a:pPr>
            <a:r>
              <a:rPr lang="sk-SK" sz="2000" dirty="0" smtClean="0"/>
              <a:t>Žiadateľ </a:t>
            </a:r>
            <a:r>
              <a:rPr lang="sk-SK" sz="2000" dirty="0"/>
              <a:t>v rámci ŽoNFP v časti harmonogram projektu uvedie výzvou stanovenú maximálnu dĺžku realizácie projektu. Maximálnej dĺžke realizácie projektu prispôsobí aj rozpočet projektu. V opodstatnených prípadoch a po posúdení SO je možné predĺženie maximálnej dĺžky realizácie projektu (napr. úspory na projekte</a:t>
            </a:r>
            <a:r>
              <a:rPr lang="sk-SK" sz="2000" dirty="0" smtClean="0"/>
              <a:t>).</a:t>
            </a:r>
          </a:p>
          <a:p>
            <a:pPr marL="0" indent="0" algn="just">
              <a:buNone/>
            </a:pPr>
            <a:endParaRPr lang="sk-SK" sz="2000" dirty="0"/>
          </a:p>
          <a:p>
            <a:pPr marL="0" indent="0" algn="just">
              <a:buNone/>
            </a:pPr>
            <a:r>
              <a:rPr lang="sk-SK" sz="2000" dirty="0"/>
              <a:t>Projekt musí byť v </a:t>
            </a:r>
            <a:r>
              <a:rPr lang="sk-SK" sz="2000" b="1" dirty="0"/>
              <a:t>súlade s princípmi </a:t>
            </a:r>
            <a:r>
              <a:rPr lang="sk-SK" sz="2000" b="1" dirty="0" err="1"/>
              <a:t>desegregácie</a:t>
            </a:r>
            <a:r>
              <a:rPr lang="sk-SK" sz="2000" b="1" dirty="0"/>
              <a:t>, </a:t>
            </a:r>
            <a:r>
              <a:rPr lang="sk-SK" sz="2000" b="1" dirty="0" err="1"/>
              <a:t>degetoizácie</a:t>
            </a:r>
            <a:r>
              <a:rPr lang="sk-SK" sz="2000" b="1" dirty="0"/>
              <a:t> a </a:t>
            </a:r>
            <a:r>
              <a:rPr lang="sk-SK" sz="2000" b="1" dirty="0" smtClean="0"/>
              <a:t>destigmatizácie </a:t>
            </a:r>
            <a:r>
              <a:rPr lang="sk-SK" sz="2000" dirty="0" smtClean="0"/>
              <a:t>(viď príloha č. 6 výzvy)</a:t>
            </a:r>
          </a:p>
          <a:p>
            <a:pPr marL="0" indent="0" algn="just">
              <a:buNone/>
            </a:pPr>
            <a:endParaRPr lang="sk-SK" sz="2000" dirty="0"/>
          </a:p>
          <a:p>
            <a:pPr marL="0" indent="0">
              <a:buNone/>
            </a:pPr>
            <a:r>
              <a:rPr lang="sk-SK" sz="2000" dirty="0"/>
              <a:t>S</a:t>
            </a:r>
            <a:r>
              <a:rPr lang="sk-SK" sz="2000" dirty="0" smtClean="0"/>
              <a:t>tanovený </a:t>
            </a:r>
            <a:r>
              <a:rPr lang="sk-SK" sz="2000" dirty="0"/>
              <a:t>spôsob financovania: </a:t>
            </a:r>
          </a:p>
          <a:p>
            <a:r>
              <a:rPr lang="sk-SK" sz="2000" b="1" dirty="0" smtClean="0"/>
              <a:t>refundácia</a:t>
            </a:r>
            <a:endParaRPr lang="sk-SK" sz="2000" dirty="0"/>
          </a:p>
          <a:p>
            <a:r>
              <a:rPr lang="sk-SK" sz="2000" b="1" dirty="0" smtClean="0"/>
              <a:t>zálohové </a:t>
            </a:r>
            <a:r>
              <a:rPr lang="sk-SK" sz="2000" b="1" dirty="0"/>
              <a:t>platby</a:t>
            </a:r>
            <a:endParaRPr lang="sk-SK" sz="2000" dirty="0"/>
          </a:p>
          <a:p>
            <a:r>
              <a:rPr lang="sk-SK" sz="2000" b="1" dirty="0" smtClean="0"/>
              <a:t>kombinácia </a:t>
            </a:r>
            <a:r>
              <a:rPr lang="sk-SK" sz="2000" b="1" dirty="0"/>
              <a:t>refundácie a zálohových platieb</a:t>
            </a:r>
            <a:endParaRPr lang="sk-SK" sz="2000" dirty="0"/>
          </a:p>
          <a:p>
            <a:pPr marL="0" indent="0" algn="just">
              <a:buNone/>
            </a:pPr>
            <a:endParaRPr lang="sk-SK" sz="1800" dirty="0"/>
          </a:p>
          <a:p>
            <a:endParaRPr lang="sk-SK" dirty="0"/>
          </a:p>
        </p:txBody>
      </p:sp>
    </p:spTree>
    <p:extLst>
      <p:ext uri="{BB962C8B-B14F-4D97-AF65-F5344CB8AC3E}">
        <p14:creationId xmlns:p14="http://schemas.microsoft.com/office/powerpoint/2010/main" val="3535219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pPr algn="l"/>
            <a:r>
              <a:rPr lang="sk-SK" sz="2400" b="1" dirty="0" smtClean="0">
                <a:solidFill>
                  <a:schemeClr val="accent6">
                    <a:lumMod val="75000"/>
                  </a:schemeClr>
                </a:solidFill>
                <a:latin typeface="Arial" pitchFamily="34" charset="0"/>
                <a:ea typeface="Verdana" panose="020B0604030504040204" pitchFamily="34" charset="0"/>
                <a:cs typeface="Arial" pitchFamily="34" charset="0"/>
              </a:rPr>
              <a:t>Oprávnenosť výdavkov:</a:t>
            </a:r>
            <a:endParaRPr lang="sk-SK" sz="2400" b="1" dirty="0">
              <a:solidFill>
                <a:schemeClr val="accent6">
                  <a:lumMod val="75000"/>
                </a:schemeClr>
              </a:solidFill>
              <a:latin typeface="Arial" pitchFamily="34" charset="0"/>
              <a:ea typeface="Verdana" panose="020B0604030504040204" pitchFamily="34" charset="0"/>
              <a:cs typeface="Arial" pitchFamily="34" charset="0"/>
            </a:endParaRPr>
          </a:p>
        </p:txBody>
      </p:sp>
      <p:sp>
        <p:nvSpPr>
          <p:cNvPr id="3" name="Zástupný symbol obsahu 2"/>
          <p:cNvSpPr>
            <a:spLocks noGrp="1"/>
          </p:cNvSpPr>
          <p:nvPr>
            <p:ph idx="1"/>
          </p:nvPr>
        </p:nvSpPr>
        <p:spPr>
          <a:xfrm>
            <a:off x="457200" y="1052736"/>
            <a:ext cx="8229600" cy="5544616"/>
          </a:xfrm>
        </p:spPr>
        <p:txBody>
          <a:bodyPr>
            <a:normAutofit fontScale="92500" lnSpcReduction="10000"/>
          </a:bodyPr>
          <a:lstStyle/>
          <a:p>
            <a:pPr algn="just">
              <a:buFont typeface="Arial" panose="020B0604020202020204" pitchFamily="34" charset="0"/>
              <a:buChar char="•"/>
            </a:pPr>
            <a:r>
              <a:rPr lang="sk-SK" sz="2400" b="1" dirty="0"/>
              <a:t>Prijímateľovi sa uhrádza náklad na mzdu zamestnanca na základe zákona č. 663/2007 Z. z. o minimálnej mzde</a:t>
            </a:r>
            <a:r>
              <a:rPr lang="sk-SK" sz="2400" dirty="0"/>
              <a:t> v znení neskorších predpisov. Minimálna mzda pre rok 2021 je vo výške 623,00 EUR</a:t>
            </a:r>
            <a:r>
              <a:rPr lang="sk-SK" sz="2400" dirty="0" smtClean="0"/>
              <a:t>. </a:t>
            </a:r>
          </a:p>
          <a:p>
            <a:pPr algn="just">
              <a:buFont typeface="Arial" panose="020B0604020202020204" pitchFamily="34" charset="0"/>
              <a:buChar char="•"/>
            </a:pPr>
            <a:r>
              <a:rPr lang="pl-PL" sz="2400" dirty="0" smtClean="0"/>
              <a:t>Výzva definuje predpokladané zvýšenie </a:t>
            </a:r>
            <a:r>
              <a:rPr lang="pl-PL" sz="2400" dirty="0"/>
              <a:t>minimálnej mzdy pre rok 2022 </a:t>
            </a:r>
            <a:r>
              <a:rPr lang="pl-PL" sz="2400" dirty="0" smtClean="0"/>
              <a:t>a 2023.</a:t>
            </a:r>
            <a:endParaRPr lang="sk-SK" sz="2400" dirty="0"/>
          </a:p>
          <a:p>
            <a:pPr algn="just">
              <a:buFont typeface="Arial" panose="020B0604020202020204" pitchFamily="34" charset="0"/>
              <a:buChar char="•"/>
            </a:pPr>
            <a:r>
              <a:rPr lang="sk-SK" sz="2400" dirty="0" smtClean="0"/>
              <a:t>Žiadateľovi </a:t>
            </a:r>
            <a:r>
              <a:rPr lang="sk-SK" sz="2400" dirty="0"/>
              <a:t>je umožnená </a:t>
            </a:r>
            <a:r>
              <a:rPr lang="sk-SK" sz="2400" b="1" dirty="0"/>
              <a:t>spätná oprávnenosť výdavkov </a:t>
            </a:r>
            <a:r>
              <a:rPr lang="sk-SK" sz="2400" dirty="0"/>
              <a:t>na refundovanie výdavkov na mzdy zamestnancov MOPS, ktorí spĺňajú podmienky na financovanie v zmysle prílohy 4 výzvy. Spätná oprávnenosť výdavkov je umožnená </a:t>
            </a:r>
            <a:r>
              <a:rPr lang="sk-SK" sz="2400" b="1" dirty="0"/>
              <a:t>od 1. júna 2021</a:t>
            </a:r>
            <a:r>
              <a:rPr lang="sk-SK" sz="2400" dirty="0"/>
              <a:t>.  Zároveň musí ísť o výdavky, ktoré si žiadateľ hradil z vlastných alebo iných zdrojov ako sú </a:t>
            </a:r>
            <a:r>
              <a:rPr lang="sk-SK" sz="2400" dirty="0" smtClean="0"/>
              <a:t>zdro</a:t>
            </a:r>
            <a:r>
              <a:rPr lang="sk-SK" sz="2400" dirty="0"/>
              <a:t>je EŠIF</a:t>
            </a:r>
            <a:r>
              <a:rPr lang="sk-SK" sz="2400" dirty="0" smtClean="0"/>
              <a:t>.</a:t>
            </a:r>
          </a:p>
          <a:p>
            <a:pPr algn="just">
              <a:buFont typeface="Arial" panose="020B0604020202020204" pitchFamily="34" charset="0"/>
              <a:buChar char="•"/>
            </a:pPr>
            <a:r>
              <a:rPr lang="sk-SK" sz="2400" dirty="0"/>
              <a:t>Výdavky projektu sú oprávnené najneskôr do ukončenia realizácie hlavných aktivít projektu, avšak nie neskôr ako do 30.06.2023</a:t>
            </a:r>
            <a:r>
              <a:rPr lang="sk-SK" sz="2400" dirty="0" smtClean="0"/>
              <a:t>.</a:t>
            </a:r>
          </a:p>
          <a:p>
            <a:pPr algn="just">
              <a:buFont typeface="Arial" panose="020B0604020202020204" pitchFamily="34" charset="0"/>
              <a:buChar char="•"/>
            </a:pPr>
            <a:r>
              <a:rPr lang="sk-SK" sz="2400" b="1" dirty="0"/>
              <a:t>Paušálna sadzba </a:t>
            </a:r>
            <a:r>
              <a:rPr lang="sk-SK" sz="2400" dirty="0"/>
              <a:t>na ostatné výdavky projektu je stanovená maximálne do výšky </a:t>
            </a:r>
            <a:r>
              <a:rPr lang="sk-SK" sz="2400" b="1" dirty="0"/>
              <a:t>20 %</a:t>
            </a:r>
            <a:r>
              <a:rPr lang="sk-SK" sz="2400" dirty="0"/>
              <a:t> priamych nákladov na zamestnancov na pokrytie ostatných oprávnených </a:t>
            </a:r>
            <a:r>
              <a:rPr lang="sk-SK" sz="2400" dirty="0" smtClean="0"/>
              <a:t>nákladov. </a:t>
            </a:r>
          </a:p>
        </p:txBody>
      </p:sp>
    </p:spTree>
    <p:extLst>
      <p:ext uri="{BB962C8B-B14F-4D97-AF65-F5344CB8AC3E}">
        <p14:creationId xmlns:p14="http://schemas.microsoft.com/office/powerpoint/2010/main" val="3060106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5207</TotalTime>
  <Words>1428</Words>
  <Application>Microsoft Office PowerPoint</Application>
  <PresentationFormat>Prezentácia na obrazovke (4:3)</PresentationFormat>
  <Paragraphs>115</Paragraphs>
  <Slides>14</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14</vt:i4>
      </vt:variant>
    </vt:vector>
  </HeadingPairs>
  <TitlesOfParts>
    <vt:vector size="19" baseType="lpstr">
      <vt:lpstr>Arial</vt:lpstr>
      <vt:lpstr>Calibri</vt:lpstr>
      <vt:lpstr>Verdana</vt:lpstr>
      <vt:lpstr>WenQuanYi Zen Hei</vt:lpstr>
      <vt:lpstr>Motív Office</vt:lpstr>
      <vt:lpstr>OPERAČNÝ PROGRAM  ĽUDSKÉ ZDROJE</vt:lpstr>
      <vt:lpstr>  </vt:lpstr>
      <vt:lpstr>  </vt:lpstr>
      <vt:lpstr>Predkladanie ŽoNFP</vt:lpstr>
      <vt:lpstr>Prezentácia programu PowerPoint</vt:lpstr>
      <vt:lpstr>Zamerania a oprávnenosť aktivít</vt:lpstr>
      <vt:lpstr>Prezentácia programu PowerPoint</vt:lpstr>
      <vt:lpstr>Ďalšie podmienky výzvy:</vt:lpstr>
      <vt:lpstr>Oprávnenosť výdavkov:</vt:lpstr>
      <vt:lpstr>Oprávnený počet členov MOPS (príloha č. 4 výzvy)</vt:lpstr>
      <vt:lpstr>Oprávnený počet členov MOPS (príloha č. 4 výzvy)</vt:lpstr>
      <vt:lpstr>Zoznam povinných príloh k Žiadosti o NFP</vt:lpstr>
      <vt:lpstr>Najčastejšie otázky žiadateľov</vt:lpstr>
      <vt:lpstr>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paul sly</dc:creator>
  <cp:lastModifiedBy>Matej Mikuška</cp:lastModifiedBy>
  <cp:revision>244</cp:revision>
  <cp:lastPrinted>2021-06-22T09:46:17Z</cp:lastPrinted>
  <dcterms:created xsi:type="dcterms:W3CDTF">2015-06-03T20:40:01Z</dcterms:created>
  <dcterms:modified xsi:type="dcterms:W3CDTF">2021-06-23T11:25:12Z</dcterms:modified>
</cp:coreProperties>
</file>